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handoutMasterIdLst>
    <p:handoutMasterId r:id="rId36"/>
  </p:handoutMasterIdLst>
  <p:sldIdLst>
    <p:sldId id="303" r:id="rId2"/>
    <p:sldId id="579" r:id="rId3"/>
    <p:sldId id="590" r:id="rId4"/>
    <p:sldId id="580" r:id="rId5"/>
    <p:sldId id="584" r:id="rId6"/>
    <p:sldId id="615" r:id="rId7"/>
    <p:sldId id="601" r:id="rId8"/>
    <p:sldId id="583" r:id="rId9"/>
    <p:sldId id="612" r:id="rId10"/>
    <p:sldId id="551" r:id="rId11"/>
    <p:sldId id="569" r:id="rId12"/>
    <p:sldId id="618" r:id="rId13"/>
    <p:sldId id="577" r:id="rId14"/>
    <p:sldId id="606" r:id="rId15"/>
    <p:sldId id="608" r:id="rId16"/>
    <p:sldId id="609" r:id="rId17"/>
    <p:sldId id="620" r:id="rId18"/>
    <p:sldId id="581" r:id="rId19"/>
    <p:sldId id="600" r:id="rId20"/>
    <p:sldId id="587" r:id="rId21"/>
    <p:sldId id="610" r:id="rId22"/>
    <p:sldId id="588" r:id="rId23"/>
    <p:sldId id="604" r:id="rId24"/>
    <p:sldId id="605" r:id="rId25"/>
    <p:sldId id="603" r:id="rId26"/>
    <p:sldId id="591" r:id="rId27"/>
    <p:sldId id="592" r:id="rId28"/>
    <p:sldId id="261" r:id="rId29"/>
    <p:sldId id="621" r:id="rId30"/>
    <p:sldId id="617" r:id="rId31"/>
    <p:sldId id="596" r:id="rId32"/>
    <p:sldId id="597" r:id="rId33"/>
    <p:sldId id="616" r:id="rId3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ph Rudolf" initials="JR" lastIdx="3" clrIdx="0">
    <p:extLst>
      <p:ext uri="{19B8F6BF-5375-455C-9EA6-DF929625EA0E}">
        <p15:presenceInfo xmlns:p15="http://schemas.microsoft.com/office/powerpoint/2012/main" userId="7ee4eadb30c9da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7"/>
    <p:restoredTop sz="53846"/>
  </p:normalViewPr>
  <p:slideViewPr>
    <p:cSldViewPr snapToGrid="0" snapToObjects="1">
      <p:cViewPr varScale="1">
        <p:scale>
          <a:sx n="58" d="100"/>
          <a:sy n="58" d="100"/>
        </p:scale>
        <p:origin x="1704" y="192"/>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5/20/24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Welcome to our first session of the workshop, Database Concepts Demystified!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covered some of the important term and definitions related to database systems, let’s take a few minutes to log into the R Environment we will use for today’s programming exercises.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RStudio can be installed in multiple ways (locally on your computer or in the could).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workshop we are going to use a cloud environment hosted by the company (Posit) that make the RStudio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create a Posit Cloud project from a GitHub repository.  This will be attached to your personal Posit Cloud login and will be available for you after today’s course if you wish to revisit the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a reminder, do not upload protected health information to this cloud.</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 your browser to https://</a:t>
            </a:r>
            <a:r>
              <a:rPr lang="en-US" dirty="0" err="1"/>
              <a:t>posit.cloud</a:t>
            </a:r>
            <a:r>
              <a:rPr lang="en-US" dirty="0"/>
              <a:t> and log in with your personal Posit Cloud login (or create one now if needed).</a:t>
            </a:r>
          </a:p>
          <a:p>
            <a:endParaRPr lang="en-US" dirty="0"/>
          </a:p>
          <a:p>
            <a:r>
              <a:rPr lang="en-US" dirty="0"/>
              <a:t>In the upper right hand corner (after logging in), select ”New Project” and then “New Project from Git Repository” from the dropdown.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 the URL for the repository: https://</a:t>
            </a:r>
            <a:r>
              <a:rPr lang="en-US" dirty="0" err="1"/>
              <a:t>github.com</a:t>
            </a:r>
            <a:r>
              <a:rPr lang="en-US" dirty="0"/>
              <a:t>/</a:t>
            </a:r>
            <a:r>
              <a:rPr lang="en-US" dirty="0" err="1"/>
              <a:t>amromeo</a:t>
            </a:r>
            <a:r>
              <a:rPr lang="en-US" dirty="0"/>
              <a:t>/api_r_int_db_24 and select okay.</a:t>
            </a:r>
          </a:p>
          <a:p>
            <a:endParaRPr lang="en-US" dirty="0"/>
          </a:p>
          <a:p>
            <a:r>
              <a:rPr lang="en-US" dirty="0" err="1"/>
              <a:t>bit.ly</a:t>
            </a:r>
            <a:r>
              <a:rPr lang="en-US" dirty="0"/>
              <a:t>/APIR24</a:t>
            </a:r>
          </a:p>
          <a:p>
            <a:endParaRPr lang="en-US" dirty="0"/>
          </a:p>
          <a:p>
            <a:r>
              <a:rPr lang="en-US" dirty="0"/>
              <a:t>https://</a:t>
            </a:r>
            <a:r>
              <a:rPr lang="en-US" dirty="0" err="1"/>
              <a:t>github.com</a:t>
            </a:r>
            <a:r>
              <a:rPr lang="en-US" dirty="0"/>
              <a:t>/</a:t>
            </a:r>
            <a:r>
              <a:rPr lang="en-US" dirty="0" err="1"/>
              <a:t>amromeo</a:t>
            </a:r>
            <a:r>
              <a:rPr lang="en-US" dirty="0"/>
              <a:t>/api_r_int_db_24</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778570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 after you have created the project from the GitHub repository.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030379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Quarto Documents for today’s workshop.</a:t>
            </a:r>
          </a:p>
          <a:p>
            <a:endParaRPr lang="en-US" dirty="0"/>
          </a:p>
          <a:p>
            <a:r>
              <a:rPr lang="en-US" dirty="0"/>
              <a:t>Quarto provides a lab notebook interface for analysis, visualization, and annotation of our work.</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As a reminder, 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221247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Remember functions in computer programming take inputs and return outputs. But the inputs and outputs here are the arguments and objects that exist within the context of a programming language.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input that goes</a:t>
            </a:r>
            <a:r>
              <a:rPr lang="en-US" baseline="0" dirty="0"/>
              <a:t> into a function is called an </a:t>
            </a:r>
            <a:r>
              <a:rPr lang="en-US" u="sng" baseline="0" dirty="0"/>
              <a:t>argument</a:t>
            </a:r>
            <a:r>
              <a:rPr lang="en-US" baseline="0" dirty="0"/>
              <a:t>. The argument to a function gets put in parentheses.  A function can have zero, one, or many arguments. If there is more than one argument, we use commas to separate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put the output of the </a:t>
            </a:r>
            <a:r>
              <a:rPr lang="en-US" dirty="0" err="1"/>
              <a:t>read_csv</a:t>
            </a:r>
            <a:r>
              <a:rPr lang="en-US" dirty="0"/>
              <a:t> function into a named</a:t>
            </a:r>
            <a:r>
              <a:rPr lang="en-US" baseline="0" dirty="0"/>
              <a:t> object, we use the assignment operator. The assignment operator is a smaller-than followed by a dash or minus and looks kind of like an arrow pointing left. It’s usually read as “gets.”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Together these pieces form the core of the syntax (grammar) of functions in R.</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220930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extend the functionality of R using packages (collections of functions, data, and help documentation).</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94273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your turn to practice open a quarto document, running a code chunk and installing the packages that we will use in today’s workshop.</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426582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671000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MIMIC database is one of the data sets we will be using for today’s workshop (You will also see an example of a non-relational </a:t>
            </a:r>
            <a:r>
              <a:rPr lang="en-US" dirty="0" err="1"/>
              <a:t>RedCap</a:t>
            </a:r>
            <a:r>
              <a:rPr lang="en-US" dirty="0"/>
              <a:t> database in the last session).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MIMIC (Medical Information Mart for Intensive Care) is a very famous medical data set now in its fourth iteration (MIMIC-IV). It is a large, freely-available database comprising deidentified health-related data from patients who were admitted to the critical care units of the Beth Israel Deaconess Medical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would like to learn more about the MIMIC project, please visit their website and refer to the following recent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Johnson, A.E.W., </a:t>
            </a:r>
            <a:r>
              <a:rPr lang="en-US" dirty="0" err="1"/>
              <a:t>Bulgarelli</a:t>
            </a:r>
            <a:r>
              <a:rPr lang="en-US" dirty="0"/>
              <a:t>, L., Shen, L. et al. MIMIC-IV, a freely accessible electronic health record dataset. Sci Data 10, 1 (2023). https://</a:t>
            </a:r>
            <a:r>
              <a:rPr lang="en-US" dirty="0" err="1"/>
              <a:t>doi.org</a:t>
            </a:r>
            <a:r>
              <a:rPr lang="en-US" dirty="0"/>
              <a:t>/10.1038/s41597-022-01899-x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20297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are going to get acquainted with the fundamentals of databases.  We will define some important terms and orient to R environment we will be using for today’s workshop.</a:t>
            </a:r>
          </a:p>
          <a:p>
            <a:endParaRPr lang="en-US" dirty="0"/>
          </a:p>
          <a:p>
            <a:r>
              <a:rPr lang="en-US" dirty="0"/>
              <a:t>The objectives include the specific things we hope you will be able to do after this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504075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orient to some of the key tables we will be referencing in the workshop.</a:t>
            </a:r>
          </a:p>
          <a:p>
            <a:endParaRPr lang="en-US" dirty="0"/>
          </a:p>
          <a:p>
            <a:r>
              <a:rPr lang="en-US" dirty="0"/>
              <a:t>This table is the </a:t>
            </a:r>
            <a:r>
              <a:rPr lang="en-US" dirty="0" err="1"/>
              <a:t>labevents</a:t>
            </a:r>
            <a:r>
              <a:rPr lang="en-US" dirty="0"/>
              <a:t> tables.</a:t>
            </a:r>
          </a:p>
          <a:p>
            <a:endParaRPr lang="en-US" dirty="0"/>
          </a:p>
          <a:p>
            <a:r>
              <a:rPr lang="en-US" dirty="0"/>
              <a:t>What jumps out at you from this table?</a:t>
            </a:r>
          </a:p>
          <a:p>
            <a:r>
              <a:rPr lang="en-US" dirty="0"/>
              <a:t>-index</a:t>
            </a:r>
          </a:p>
          <a:p>
            <a:r>
              <a:rPr lang="en-US" dirty="0"/>
              <a:t>-various “id” fields (What table types will likely contain the answer for these ids? [Dimension]</a:t>
            </a:r>
          </a:p>
          <a:p>
            <a:r>
              <a:rPr lang="en-US" dirty="0"/>
              <a:t>-time stamps (What does that suggest about the type of this particular table? [Fact]</a:t>
            </a:r>
          </a:p>
          <a:p>
            <a:r>
              <a:rPr lang="en-US" dirty="0"/>
              <a:t>-what about the “NA” entries?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25210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labevents</a:t>
            </a:r>
            <a:r>
              <a:rPr lang="en-US" dirty="0"/>
              <a:t> table is too wide (has too many attributes) to view on a single slide.</a:t>
            </a:r>
          </a:p>
          <a:p>
            <a:endParaRPr lang="en-US" dirty="0"/>
          </a:p>
          <a:p>
            <a:r>
              <a:rPr lang="en-US" dirty="0"/>
              <a:t>The comments table appears to contain free text of various length.</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704629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table we will reference is the lab items table.</a:t>
            </a:r>
          </a:p>
          <a:p>
            <a:endParaRPr lang="en-US" dirty="0"/>
          </a:p>
          <a:p>
            <a:r>
              <a:rPr lang="en-US" dirty="0"/>
              <a:t>What are the contents of the lab items table?</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47241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patients table.</a:t>
            </a:r>
          </a:p>
          <a:p>
            <a:endParaRPr lang="en-US" dirty="0"/>
          </a:p>
          <a:p>
            <a:r>
              <a:rPr lang="en-US" dirty="0"/>
              <a:t>Is the patients table more like the lab items table or the </a:t>
            </a:r>
            <a:r>
              <a:rPr lang="en-US" dirty="0" err="1"/>
              <a:t>labevents</a:t>
            </a:r>
            <a:r>
              <a:rPr lang="en-US" dirty="0"/>
              <a:t> table?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63554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diagnoses table.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361942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time to reinforce the concept of fact and dimension tables!</a:t>
            </a:r>
          </a:p>
          <a:p>
            <a:endParaRPr lang="en-US" dirty="0"/>
          </a:p>
          <a:p>
            <a:r>
              <a:rPr lang="en-US" dirty="0"/>
              <a:t>Label the four tables we reviewed as fact or dimension.</a:t>
            </a:r>
          </a:p>
          <a:p>
            <a:endParaRPr lang="en-US" dirty="0"/>
          </a:p>
          <a:p>
            <a:r>
              <a:rPr lang="en-US" dirty="0"/>
              <a:t>Answer:</a:t>
            </a:r>
          </a:p>
          <a:p>
            <a:r>
              <a:rPr lang="en-US" dirty="0"/>
              <a:t>Lab events:  Fact</a:t>
            </a:r>
          </a:p>
          <a:p>
            <a:r>
              <a:rPr lang="en-US" dirty="0"/>
              <a:t>Lab items:  Dimension</a:t>
            </a:r>
          </a:p>
          <a:p>
            <a:r>
              <a:rPr lang="en-US" dirty="0"/>
              <a:t>Patients:  Dimension</a:t>
            </a:r>
          </a:p>
          <a:p>
            <a:r>
              <a:rPr lang="en-US" dirty="0"/>
              <a:t>Diagnoses:  Dimension</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969317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database, we need a mechanism to solicit data from the tables.</a:t>
            </a:r>
          </a:p>
          <a:p>
            <a:endParaRPr lang="en-US" dirty="0"/>
          </a:p>
          <a:p>
            <a:r>
              <a:rPr lang="en-US" dirty="0"/>
              <a:t>This is called querying.</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8366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 query language for relational databases is Structured Query Language (pronounced “S-Q-L”).</a:t>
            </a:r>
          </a:p>
          <a:p>
            <a:endParaRPr lang="en-US" dirty="0"/>
          </a:p>
          <a:p>
            <a:r>
              <a:rPr lang="en-US" dirty="0"/>
              <a:t>Like R, SQL has its own defined syntax (grammar).</a:t>
            </a:r>
          </a:p>
          <a:p>
            <a:endParaRPr lang="en-US" dirty="0"/>
          </a:p>
          <a:p>
            <a:r>
              <a:rPr lang="en-US" dirty="0"/>
              <a:t>SQL queries are composed of chained clauses which together create queries.</a:t>
            </a:r>
          </a:p>
          <a:p>
            <a:endParaRPr lang="en-US" dirty="0"/>
          </a:p>
          <a:p>
            <a:r>
              <a:rPr lang="en-US" dirty="0"/>
              <a:t>Common clauses include SELECT, FROM and WHERE.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142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is available in many variants.</a:t>
            </a:r>
          </a:p>
          <a:p>
            <a:endParaRPr lang="en-US" dirty="0"/>
          </a:p>
          <a:p>
            <a:r>
              <a:rPr lang="en-US" dirty="0"/>
              <a:t>The one we will use today is called SQLite which as the name suggests is a lightweight implementation.</a:t>
            </a:r>
          </a:p>
          <a:p>
            <a:endParaRPr lang="en-US" dirty="0"/>
          </a:p>
          <a:p>
            <a:r>
              <a:rPr lang="en-US" dirty="0"/>
              <a:t>In addition it is open source and simple to deploy.</a:t>
            </a:r>
          </a:p>
          <a:p>
            <a:endParaRPr lang="en-US" dirty="0"/>
          </a:p>
          <a:p>
            <a:r>
              <a:rPr lang="en-US" dirty="0"/>
              <a:t>SQLite has an interesting origin story which you can read about here:  https://</a:t>
            </a:r>
            <a:r>
              <a:rPr lang="en-US" dirty="0" err="1"/>
              <a:t>thenewstack.io</a:t>
            </a:r>
            <a:r>
              <a:rPr lang="en-US" dirty="0"/>
              <a:t>/the-origin-story-of-sqlite-the-worlds-most-widely-used-database-software/ .[Richard </a:t>
            </a:r>
            <a:r>
              <a:rPr lang="en-US" dirty="0" err="1"/>
              <a:t>Hipp</a:t>
            </a:r>
            <a:r>
              <a:rPr lang="en-US" dirty="0"/>
              <a:t> providing support for Navy battleships.]</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539034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for us, we don’t need to learn the details of the SQL programming language today.</a:t>
            </a:r>
          </a:p>
          <a:p>
            <a:endParaRPr lang="en-US" dirty="0"/>
          </a:p>
          <a:p>
            <a:r>
              <a:rPr lang="en-US" dirty="0"/>
              <a:t>R will handle the SQL translations for us to talk to the relational database.</a:t>
            </a:r>
          </a:p>
          <a:p>
            <a:endParaRPr lang="en-US" dirty="0"/>
          </a:p>
          <a:p>
            <a:r>
              <a:rPr lang="en-US" dirty="0"/>
              <a:t>Many healthcare databases rely on SQL and learning SQL may be helpful at a future date to unlock data in your own institution.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69000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by discussing a few important database definition and terms.</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58355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points that summarize this first session.</a:t>
            </a:r>
          </a:p>
          <a:p>
            <a:endParaRPr lang="en-US" dirty="0"/>
          </a:p>
          <a:p>
            <a:r>
              <a:rPr lang="en-US" dirty="0"/>
              <a:t>Database Systems = database + database management system</a:t>
            </a:r>
          </a:p>
          <a:p>
            <a:endParaRPr lang="en-US" dirty="0"/>
          </a:p>
          <a:p>
            <a:r>
              <a:rPr lang="en-US" dirty="0"/>
              <a:t>Relational Databases are the dominant database form.  </a:t>
            </a:r>
          </a:p>
          <a:p>
            <a:r>
              <a:rPr lang="en-US" dirty="0"/>
              <a:t>Relational databases have data in fact tables that can be decoded using dimension tables.</a:t>
            </a:r>
          </a:p>
          <a:p>
            <a:endParaRPr lang="en-US" dirty="0"/>
          </a:p>
          <a:p>
            <a:r>
              <a:rPr lang="en-US" dirty="0"/>
              <a:t>SQL is the standard language for interacting with relational databases.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MIMIC is the relational database we will work with today.  And we will also see a non-relational database in the fourth session.</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959843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750309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are helpful quick desk references for </a:t>
            </a:r>
          </a:p>
          <a:p>
            <a:endParaRPr lang="en-US" dirty="0"/>
          </a:p>
          <a:p>
            <a:r>
              <a:rPr lang="en-US" dirty="0"/>
              <a:t>Here is a snippet from the Quarto cheat sheet.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Cheat sheets are available for download at:  https://</a:t>
            </a:r>
            <a:r>
              <a:rPr lang="en-US" dirty="0" err="1"/>
              <a:t>posit.co</a:t>
            </a:r>
            <a:r>
              <a:rPr lang="en-US" dirty="0"/>
              <a:t>/resources/</a:t>
            </a:r>
            <a:r>
              <a:rPr lang="en-US" dirty="0" err="1"/>
              <a:t>cheatsheets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66302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30898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Systems consist of a database (the data) and a Database Management System (the software).  </a:t>
            </a:r>
          </a:p>
          <a:p>
            <a:endParaRPr lang="en-US" dirty="0"/>
          </a:p>
          <a:p>
            <a:r>
              <a:rPr lang="en-US" dirty="0"/>
              <a:t>You may hear this combination referred to simply as a “Database”.</a:t>
            </a:r>
          </a:p>
          <a:p>
            <a:endParaRPr lang="en-US" dirty="0"/>
          </a:p>
          <a:p>
            <a:r>
              <a:rPr lang="en-US" dirty="0"/>
              <a:t>Database systems are all around us in healthcare (electronic health record, laboratory information system, billing system, etc.).</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390776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Systems have many benefits over working with discrete data files (i.e. excel or CSV files) for operations and analytics.</a:t>
            </a:r>
          </a:p>
          <a:p>
            <a:endParaRPr lang="en-US" dirty="0"/>
          </a:p>
          <a:p>
            <a:r>
              <a:rPr lang="en-US" dirty="0"/>
              <a:t>These include but are not limited to:</a:t>
            </a:r>
          </a:p>
          <a:p>
            <a:r>
              <a:rPr lang="en-US" dirty="0"/>
              <a:t>-Rules for maintaining data integrity</a:t>
            </a:r>
          </a:p>
          <a:p>
            <a:r>
              <a:rPr lang="en-US" dirty="0"/>
              <a:t>-Controls for data access</a:t>
            </a:r>
          </a:p>
          <a:p>
            <a:r>
              <a:rPr lang="en-US" dirty="0"/>
              <a:t>-Capability for store large amounts of data, and efficiently!</a:t>
            </a:r>
          </a:p>
          <a:p>
            <a:endParaRPr lang="en-US" dirty="0"/>
          </a:p>
          <a:p>
            <a:r>
              <a:rPr lang="en-US" dirty="0"/>
              <a:t>When you are dealing with more data than you can load into your system memory, it’s time for a database system!</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525704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type of database system (the relational database) was proposed by E.F. Codd at IBM in 1970.</a:t>
            </a:r>
          </a:p>
          <a:p>
            <a:endParaRPr lang="en-US" dirty="0"/>
          </a:p>
          <a:p>
            <a:r>
              <a:rPr lang="en-US" dirty="0"/>
              <a:t>Relational databases have data that is organized into related tables with rows and columns (think </a:t>
            </a:r>
            <a:r>
              <a:rPr lang="en-US" dirty="0" err="1"/>
              <a:t>dataframe</a:t>
            </a:r>
            <a:r>
              <a:rPr lang="en-US" dirty="0"/>
              <a:t> in R).</a:t>
            </a:r>
          </a:p>
          <a:p>
            <a:endParaRPr lang="en-US" dirty="0"/>
          </a:p>
          <a:p>
            <a:r>
              <a:rPr lang="en-US" dirty="0"/>
              <a:t>Tables are normalized (process of organizing data in a database) to reduce the redundancy of stored data (and the associated overhead of maintaining the same data in multiple places)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Tables can be linked (a process called joining) by their shared attributes. We will discuss joining in detail in the third session (Joining Forces: Data Merging Techniques in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non-relational databases too!  </a:t>
            </a:r>
            <a:r>
              <a:rPr lang="en-US" dirty="0" err="1"/>
              <a:t>RedCap</a:t>
            </a:r>
            <a:r>
              <a:rPr lang="en-US" dirty="0"/>
              <a:t> is one such non-relational system and we will have an opportunity to learn about it in the fourth session (Getting Your Feet Wet with Clinical Research Data with </a:t>
            </a:r>
            <a:r>
              <a:rPr lang="en-US" dirty="0" err="1"/>
              <a:t>REDCap</a:t>
            </a:r>
            <a:r>
              <a:rPr lang="en-US" dirty="0"/>
              <a:t> and 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4994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types come in two flavors:  Fact and Dimension.</a:t>
            </a:r>
          </a:p>
          <a:p>
            <a:endParaRPr lang="en-US" dirty="0"/>
          </a:p>
          <a:p>
            <a:r>
              <a:rPr lang="en-US" dirty="0"/>
              <a:t>Fact tables contain the transactional data.  These tables tend to be the center of attention when performing analyses.  They tend to be long tables with many rows.  For example if you were trying to answer a question like “How many tests did we run in 2024”, the answer would probably be found in a fact table.</a:t>
            </a:r>
          </a:p>
          <a:p>
            <a:endParaRPr lang="en-US" dirty="0"/>
          </a:p>
          <a:p>
            <a:r>
              <a:rPr lang="en-US" dirty="0"/>
              <a:t>Dimension tables on the other hand, contain the descriptive data.  They help give “dimension” to the fact tables and are often required to decode the data in fact tables.  The may be wider tables (because they have lots of attributes for descriptions).  If  you were trying to answers a question like what are all the “tests available on the test menu”, a dimension table is likely to be your friend.</a:t>
            </a:r>
          </a:p>
          <a:p>
            <a:endParaRPr lang="en-US" dirty="0"/>
          </a:p>
          <a:p>
            <a:r>
              <a:rPr lang="en-US" dirty="0"/>
              <a:t>A rule of thumb for differentiating a fact table from a dimension table focuses on the role of a timestamp.  If the presence of a time stamp (i.e. date/time) is required for each row to have meaning, you are likely dealing with a fact table.  And if not, it is probably a dimension table.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238753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common reason for joining is to bring fact and dimension table data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have three tables linked by their common keys.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850499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key would allow these tables to be joined?  Answer:  </a:t>
            </a:r>
            <a:r>
              <a:rPr lang="en-US" dirty="0" err="1"/>
              <a:t>subject_id</a:t>
            </a:r>
            <a:endParaRPr lang="en-US" dirty="0"/>
          </a:p>
          <a:p>
            <a:endParaRPr lang="en-US" dirty="0"/>
          </a:p>
          <a:p>
            <a:r>
              <a:rPr lang="en-US" dirty="0"/>
              <a:t>[Bonus:  Why not the index?  Answer:  The index is a sequential identifier for table rows (0,1,2,3,4) but does not have a relationship to the content of the row.  Joining the index of two tables together would not reference the same data between tables.]</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78996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5/20/24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mimic.mit.edu/"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Database Concepts Demystified</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API R 2024</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Logging Into the R Environment</a:t>
            </a:r>
          </a:p>
        </p:txBody>
      </p:sp>
    </p:spTree>
    <p:extLst>
      <p:ext uri="{BB962C8B-B14F-4D97-AF65-F5344CB8AC3E}">
        <p14:creationId xmlns:p14="http://schemas.microsoft.com/office/powerpoint/2010/main" val="289846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3344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16142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Posit (RStudio)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0" y="6407809"/>
            <a:ext cx="12192000" cy="400110"/>
          </a:xfrm>
          <a:prstGeom prst="rect">
            <a:avLst/>
          </a:prstGeom>
          <a:noFill/>
        </p:spPr>
        <p:txBody>
          <a:bodyPr wrap="square" rtlCol="0">
            <a:spAutoFit/>
          </a:bodyPr>
          <a:lstStyle/>
          <a:p>
            <a:pPr algn="ctr"/>
            <a:r>
              <a:rPr lang="en-US" sz="2000" b="1" dirty="0"/>
              <a:t>Note: Posit Cloud only for this course. Do not upload protected health information to the cloud!</a:t>
            </a:r>
          </a:p>
        </p:txBody>
      </p:sp>
      <p:sp>
        <p:nvSpPr>
          <p:cNvPr id="2" name="Title 1"/>
          <p:cNvSpPr>
            <a:spLocks noGrp="1"/>
          </p:cNvSpPr>
          <p:nvPr>
            <p:ph type="title"/>
          </p:nvPr>
        </p:nvSpPr>
        <p:spPr/>
        <p:txBody>
          <a:bodyPr/>
          <a:lstStyle/>
          <a:p>
            <a:r>
              <a:rPr lang="en-US" dirty="0"/>
              <a:t>RStudio:  On the Web and In Your Home</a:t>
            </a:r>
          </a:p>
        </p:txBody>
      </p:sp>
    </p:spTree>
    <p:extLst>
      <p:ext uri="{BB962C8B-B14F-4D97-AF65-F5344CB8AC3E}">
        <p14:creationId xmlns:p14="http://schemas.microsoft.com/office/powerpoint/2010/main" val="1334547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87A577-9E67-EC66-F148-600CBA65F29D}"/>
              </a:ext>
            </a:extLst>
          </p:cNvPr>
          <p:cNvPicPr>
            <a:picLocks noChangeAspect="1"/>
          </p:cNvPicPr>
          <p:nvPr/>
        </p:nvPicPr>
        <p:blipFill>
          <a:blip r:embed="rId3"/>
          <a:stretch>
            <a:fillRect/>
          </a:stretch>
        </p:blipFill>
        <p:spPr>
          <a:xfrm>
            <a:off x="7919194" y="3117781"/>
            <a:ext cx="3921663" cy="2491764"/>
          </a:xfrm>
          <a:prstGeom prst="rect">
            <a:avLst/>
          </a:prstGeom>
        </p:spPr>
      </p:pic>
      <p:pic>
        <p:nvPicPr>
          <p:cNvPr id="5" name="Picture 4">
            <a:extLst>
              <a:ext uri="{FF2B5EF4-FFF2-40B4-BE49-F238E27FC236}">
                <a16:creationId xmlns:a16="http://schemas.microsoft.com/office/drawing/2014/main" id="{69600D6C-01FC-A851-765E-DBC95979F671}"/>
              </a:ext>
            </a:extLst>
          </p:cNvPr>
          <p:cNvPicPr>
            <a:picLocks noChangeAspect="1"/>
          </p:cNvPicPr>
          <p:nvPr/>
        </p:nvPicPr>
        <p:blipFill>
          <a:blip r:embed="rId4"/>
          <a:stretch>
            <a:fillRect/>
          </a:stretch>
        </p:blipFill>
        <p:spPr>
          <a:xfrm>
            <a:off x="4482020" y="3137473"/>
            <a:ext cx="2842044" cy="2491764"/>
          </a:xfrm>
          <a:prstGeom prst="rect">
            <a:avLst/>
          </a:prstGeom>
        </p:spPr>
      </p:pic>
      <p:pic>
        <p:nvPicPr>
          <p:cNvPr id="11" name="Picture 10">
            <a:extLst>
              <a:ext uri="{FF2B5EF4-FFF2-40B4-BE49-F238E27FC236}">
                <a16:creationId xmlns:a16="http://schemas.microsoft.com/office/drawing/2014/main" id="{B267DCA8-BDA2-1288-253B-3B234C2EE514}"/>
              </a:ext>
            </a:extLst>
          </p:cNvPr>
          <p:cNvPicPr>
            <a:picLocks noChangeAspect="1"/>
          </p:cNvPicPr>
          <p:nvPr/>
        </p:nvPicPr>
        <p:blipFill>
          <a:blip r:embed="rId5"/>
          <a:stretch>
            <a:fillRect/>
          </a:stretch>
        </p:blipFill>
        <p:spPr>
          <a:xfrm>
            <a:off x="137141" y="3156273"/>
            <a:ext cx="3808336" cy="2491765"/>
          </a:xfrm>
          <a:prstGeom prst="rect">
            <a:avLst/>
          </a:prstGeom>
        </p:spPr>
      </p:pic>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024128" y="1828800"/>
            <a:ext cx="9720072" cy="5029199"/>
          </a:xfrm>
        </p:spPr>
        <p:txBody>
          <a:bodyPr>
            <a:normAutofit/>
          </a:bodyPr>
          <a:lstStyle/>
          <a:p>
            <a:pPr marL="0" indent="0">
              <a:buNone/>
            </a:pPr>
            <a:r>
              <a:rPr lang="en-US" sz="3200" dirty="0"/>
              <a:t>Go to </a:t>
            </a:r>
            <a:r>
              <a:rPr lang="en-US" sz="3200" dirty="0">
                <a:solidFill>
                  <a:srgbClr val="0070C0"/>
                </a:solidFill>
                <a:latin typeface="Monaco" charset="0"/>
              </a:rPr>
              <a:t>https://</a:t>
            </a:r>
            <a:r>
              <a:rPr lang="en-US" sz="3200" dirty="0" err="1">
                <a:solidFill>
                  <a:srgbClr val="0070C0"/>
                </a:solidFill>
                <a:latin typeface="Monaco" charset="0"/>
              </a:rPr>
              <a:t>posit.cloud</a:t>
            </a:r>
            <a:r>
              <a:rPr lang="en-US" sz="3200" dirty="0"/>
              <a:t> </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p:txBody>
      </p:sp>
      <p:sp>
        <p:nvSpPr>
          <p:cNvPr id="13" name="TextBox 12">
            <a:extLst>
              <a:ext uri="{FF2B5EF4-FFF2-40B4-BE49-F238E27FC236}">
                <a16:creationId xmlns:a16="http://schemas.microsoft.com/office/drawing/2014/main" id="{016559CB-110D-7D29-94C5-8D8CFEA1F412}"/>
              </a:ext>
            </a:extLst>
          </p:cNvPr>
          <p:cNvSpPr txBox="1"/>
          <p:nvPr/>
        </p:nvSpPr>
        <p:spPr>
          <a:xfrm>
            <a:off x="3874110" y="5699916"/>
            <a:ext cx="4443780" cy="584775"/>
          </a:xfrm>
          <a:prstGeom prst="rect">
            <a:avLst/>
          </a:prstGeom>
          <a:noFill/>
        </p:spPr>
        <p:txBody>
          <a:bodyPr wrap="square" rtlCol="0">
            <a:spAutoFit/>
          </a:bodyPr>
          <a:lstStyle/>
          <a:p>
            <a:r>
              <a:rPr lang="en-US" sz="3200" b="1" dirty="0">
                <a:solidFill>
                  <a:schemeClr val="accent1"/>
                </a:solidFill>
              </a:rPr>
              <a:t>2 – Create New from Git</a:t>
            </a:r>
          </a:p>
        </p:txBody>
      </p:sp>
      <p:sp>
        <p:nvSpPr>
          <p:cNvPr id="9" name="Rectangle 8">
            <a:extLst>
              <a:ext uri="{FF2B5EF4-FFF2-40B4-BE49-F238E27FC236}">
                <a16:creationId xmlns:a16="http://schemas.microsoft.com/office/drawing/2014/main" id="{02C663F6-5733-5BAD-495A-6F1C00EAD5E6}"/>
              </a:ext>
            </a:extLst>
          </p:cNvPr>
          <p:cNvSpPr/>
          <p:nvPr/>
        </p:nvSpPr>
        <p:spPr>
          <a:xfrm>
            <a:off x="410786" y="3965160"/>
            <a:ext cx="3261045" cy="101251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1D62DE0-6C19-95DF-5CE7-8383B66E3527}"/>
              </a:ext>
            </a:extLst>
          </p:cNvPr>
          <p:cNvSpPr txBox="1"/>
          <p:nvPr/>
        </p:nvSpPr>
        <p:spPr>
          <a:xfrm>
            <a:off x="80476" y="2552990"/>
            <a:ext cx="3921663" cy="584775"/>
          </a:xfrm>
          <a:prstGeom prst="rect">
            <a:avLst/>
          </a:prstGeom>
          <a:noFill/>
        </p:spPr>
        <p:txBody>
          <a:bodyPr wrap="square" rtlCol="0">
            <a:spAutoFit/>
          </a:bodyPr>
          <a:lstStyle/>
          <a:p>
            <a:r>
              <a:rPr lang="en-US" sz="3200" b="1" dirty="0">
                <a:solidFill>
                  <a:schemeClr val="accent1"/>
                </a:solidFill>
              </a:rPr>
              <a:t>1 – Log In </a:t>
            </a:r>
          </a:p>
        </p:txBody>
      </p:sp>
      <p:sp>
        <p:nvSpPr>
          <p:cNvPr id="22" name="Rectangle 21">
            <a:extLst>
              <a:ext uri="{FF2B5EF4-FFF2-40B4-BE49-F238E27FC236}">
                <a16:creationId xmlns:a16="http://schemas.microsoft.com/office/drawing/2014/main" id="{3E915A3D-2F5A-A679-A2EC-A49D6D7425CA}"/>
              </a:ext>
            </a:extLst>
          </p:cNvPr>
          <p:cNvSpPr/>
          <p:nvPr/>
        </p:nvSpPr>
        <p:spPr>
          <a:xfrm>
            <a:off x="8050575" y="4270101"/>
            <a:ext cx="3637277" cy="658527"/>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9879B0C-434D-C6B3-52D2-511A695F077C}"/>
              </a:ext>
            </a:extLst>
          </p:cNvPr>
          <p:cNvSpPr txBox="1"/>
          <p:nvPr/>
        </p:nvSpPr>
        <p:spPr>
          <a:xfrm>
            <a:off x="8050575" y="2527636"/>
            <a:ext cx="3658900" cy="584775"/>
          </a:xfrm>
          <a:prstGeom prst="rect">
            <a:avLst/>
          </a:prstGeom>
          <a:noFill/>
        </p:spPr>
        <p:txBody>
          <a:bodyPr wrap="square" rtlCol="0">
            <a:spAutoFit/>
          </a:bodyPr>
          <a:lstStyle/>
          <a:p>
            <a:r>
              <a:rPr lang="en-US" sz="3200" b="1" dirty="0">
                <a:solidFill>
                  <a:schemeClr val="accent1"/>
                </a:solidFill>
              </a:rPr>
              <a:t>3 – Enter Repository</a:t>
            </a:r>
          </a:p>
        </p:txBody>
      </p:sp>
      <p:sp>
        <p:nvSpPr>
          <p:cNvPr id="24" name="Rectangle 23">
            <a:extLst>
              <a:ext uri="{FF2B5EF4-FFF2-40B4-BE49-F238E27FC236}">
                <a16:creationId xmlns:a16="http://schemas.microsoft.com/office/drawing/2014/main" id="{A020D9BF-A643-0E4B-5EC4-DE7537F6D4BD}"/>
              </a:ext>
            </a:extLst>
          </p:cNvPr>
          <p:cNvSpPr/>
          <p:nvPr/>
        </p:nvSpPr>
        <p:spPr>
          <a:xfrm>
            <a:off x="5884164" y="3174621"/>
            <a:ext cx="1439900" cy="49307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D3839B-5606-60FA-2FA7-168297D0B397}"/>
              </a:ext>
            </a:extLst>
          </p:cNvPr>
          <p:cNvSpPr/>
          <p:nvPr/>
        </p:nvSpPr>
        <p:spPr>
          <a:xfrm>
            <a:off x="4520766" y="4928629"/>
            <a:ext cx="2803297" cy="49307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7B527C-8B7E-D7E0-6CDE-CA3A44AAEDD2}"/>
              </a:ext>
            </a:extLst>
          </p:cNvPr>
          <p:cNvSpPr/>
          <p:nvPr/>
        </p:nvSpPr>
        <p:spPr>
          <a:xfrm>
            <a:off x="10344023" y="4937494"/>
            <a:ext cx="1343829" cy="484208"/>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800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9FBB864-F3A4-66CC-619C-841AF186DF76}"/>
              </a:ext>
            </a:extLst>
          </p:cNvPr>
          <p:cNvPicPr>
            <a:picLocks noChangeAspect="1"/>
          </p:cNvPicPr>
          <p:nvPr/>
        </p:nvPicPr>
        <p:blipFill>
          <a:blip r:embed="rId3"/>
          <a:stretch>
            <a:fillRect/>
          </a:stretch>
        </p:blipFill>
        <p:spPr>
          <a:xfrm>
            <a:off x="1092495" y="433082"/>
            <a:ext cx="10222540" cy="5953320"/>
          </a:xfrm>
          <a:prstGeom prst="rect">
            <a:avLst/>
          </a:prstGeom>
        </p:spPr>
      </p:pic>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grpSp>
        <p:nvGrpSpPr>
          <p:cNvPr id="12" name="Group 11">
            <a:extLst>
              <a:ext uri="{FF2B5EF4-FFF2-40B4-BE49-F238E27FC236}">
                <a16:creationId xmlns:a16="http://schemas.microsoft.com/office/drawing/2014/main" id="{53E63E03-B5A1-2242-AB6A-722E5EDCE1A3}"/>
              </a:ext>
            </a:extLst>
          </p:cNvPr>
          <p:cNvGrpSpPr/>
          <p:nvPr/>
        </p:nvGrpSpPr>
        <p:grpSpPr>
          <a:xfrm>
            <a:off x="1092496" y="433082"/>
            <a:ext cx="10258006" cy="5991836"/>
            <a:chOff x="456063" y="697423"/>
            <a:chExt cx="10258006" cy="5991836"/>
          </a:xfrm>
        </p:grpSpPr>
        <p:sp>
          <p:nvSpPr>
            <p:cNvPr id="4" name="Rectangle 3">
              <a:extLst>
                <a:ext uri="{FF2B5EF4-FFF2-40B4-BE49-F238E27FC236}">
                  <a16:creationId xmlns:a16="http://schemas.microsoft.com/office/drawing/2014/main" id="{5855CDCA-B920-B342-96D3-DDCB3EB06E56}"/>
                </a:ext>
              </a:extLst>
            </p:cNvPr>
            <p:cNvSpPr/>
            <p:nvPr/>
          </p:nvSpPr>
          <p:spPr>
            <a:xfrm>
              <a:off x="456063" y="4440992"/>
              <a:ext cx="5555123" cy="221656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011187" y="3288427"/>
              <a:ext cx="4667415" cy="337594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011187" y="697423"/>
              <a:ext cx="4667416" cy="259100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21A95929-CDC1-7C4C-88AD-CBD05B7648C5}"/>
                </a:ext>
              </a:extLst>
            </p:cNvPr>
            <p:cNvSpPr txBox="1"/>
            <p:nvPr/>
          </p:nvSpPr>
          <p:spPr>
            <a:xfrm>
              <a:off x="3897976" y="6104484"/>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8565392" y="6090852"/>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7380662" y="2722590"/>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456063" y="697423"/>
              <a:ext cx="5555123" cy="374356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642313" y="3849400"/>
              <a:ext cx="3333407" cy="584775"/>
            </a:xfrm>
            <a:prstGeom prst="rect">
              <a:avLst/>
            </a:prstGeom>
            <a:noFill/>
          </p:spPr>
          <p:txBody>
            <a:bodyPr wrap="square" rtlCol="0">
              <a:spAutoFit/>
            </a:bodyPr>
            <a:lstStyle/>
            <a:p>
              <a:pPr algn="r"/>
              <a:r>
                <a:rPr lang="en-US" sz="3200" dirty="0">
                  <a:solidFill>
                    <a:schemeClr val="accent6"/>
                  </a:solidFill>
                </a:rPr>
                <a:t>EDITOR </a:t>
              </a:r>
            </a:p>
          </p:txBody>
        </p:sp>
      </p:grpSp>
    </p:spTree>
    <p:extLst>
      <p:ext uri="{BB962C8B-B14F-4D97-AF65-F5344CB8AC3E}">
        <p14:creationId xmlns:p14="http://schemas.microsoft.com/office/powerpoint/2010/main" val="406417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98F1-A391-F8D6-7BF3-BF3E65DFAC3D}"/>
              </a:ext>
            </a:extLst>
          </p:cNvPr>
          <p:cNvSpPr>
            <a:spLocks noGrp="1"/>
          </p:cNvSpPr>
          <p:nvPr>
            <p:ph type="title"/>
          </p:nvPr>
        </p:nvSpPr>
        <p:spPr/>
        <p:txBody>
          <a:bodyPr/>
          <a:lstStyle/>
          <a:p>
            <a:r>
              <a:rPr lang="en-US" dirty="0"/>
              <a:t>RStudio Terms and Workflow Reminders</a:t>
            </a:r>
          </a:p>
        </p:txBody>
      </p:sp>
      <p:sp>
        <p:nvSpPr>
          <p:cNvPr id="3" name="Content Placeholder 2">
            <a:extLst>
              <a:ext uri="{FF2B5EF4-FFF2-40B4-BE49-F238E27FC236}">
                <a16:creationId xmlns:a16="http://schemas.microsoft.com/office/drawing/2014/main" id="{B6D3C0D4-10BB-A6DE-450F-9C9B09142069}"/>
              </a:ext>
            </a:extLst>
          </p:cNvPr>
          <p:cNvSpPr>
            <a:spLocks noGrp="1"/>
          </p:cNvSpPr>
          <p:nvPr>
            <p:ph idx="1"/>
          </p:nvPr>
        </p:nvSpPr>
        <p:spPr>
          <a:xfrm>
            <a:off x="1024128" y="1799771"/>
            <a:ext cx="9720073" cy="4509589"/>
          </a:xfrm>
        </p:spPr>
        <p:txBody>
          <a:bodyPr/>
          <a:lstStyle/>
          <a:p>
            <a:r>
              <a:rPr lang="en-US" dirty="0"/>
              <a:t>Quarto Documents:</a:t>
            </a:r>
          </a:p>
          <a:p>
            <a:pPr marL="0" indent="0">
              <a:buNone/>
            </a:pPr>
            <a:endParaRPr lang="en-US" dirty="0"/>
          </a:p>
          <a:p>
            <a:endParaRPr lang="en-US" dirty="0"/>
          </a:p>
          <a:p>
            <a:endParaRPr lang="en-US" dirty="0"/>
          </a:p>
        </p:txBody>
      </p:sp>
      <p:grpSp>
        <p:nvGrpSpPr>
          <p:cNvPr id="4" name="Group 3">
            <a:extLst>
              <a:ext uri="{FF2B5EF4-FFF2-40B4-BE49-F238E27FC236}">
                <a16:creationId xmlns:a16="http://schemas.microsoft.com/office/drawing/2014/main" id="{FDC27932-EAE7-FE98-8368-6AAD34E32ECE}"/>
              </a:ext>
            </a:extLst>
          </p:cNvPr>
          <p:cNvGrpSpPr/>
          <p:nvPr/>
        </p:nvGrpSpPr>
        <p:grpSpPr>
          <a:xfrm>
            <a:off x="1447799" y="2097245"/>
            <a:ext cx="3658865" cy="1376686"/>
            <a:chOff x="1831585" y="1574731"/>
            <a:chExt cx="2805176" cy="1376686"/>
          </a:xfrm>
        </p:grpSpPr>
        <p:sp>
          <p:nvSpPr>
            <p:cNvPr id="5" name="TextBox 4">
              <a:extLst>
                <a:ext uri="{FF2B5EF4-FFF2-40B4-BE49-F238E27FC236}">
                  <a16:creationId xmlns:a16="http://schemas.microsoft.com/office/drawing/2014/main" id="{98F247C4-7DF8-5DC1-6017-0E96E1DCBEB8}"/>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6" name="Right Brace 5">
              <a:extLst>
                <a:ext uri="{FF2B5EF4-FFF2-40B4-BE49-F238E27FC236}">
                  <a16:creationId xmlns:a16="http://schemas.microsoft.com/office/drawing/2014/main" id="{6C437277-6471-18AE-3DAA-CBDB5041B694}"/>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 name="Group 6">
              <a:extLst>
                <a:ext uri="{FF2B5EF4-FFF2-40B4-BE49-F238E27FC236}">
                  <a16:creationId xmlns:a16="http://schemas.microsoft.com/office/drawing/2014/main" id="{F1608E19-22D3-858B-072C-3E6F8FB56143}"/>
                </a:ext>
              </a:extLst>
            </p:cNvPr>
            <p:cNvGrpSpPr/>
            <p:nvPr/>
          </p:nvGrpSpPr>
          <p:grpSpPr>
            <a:xfrm>
              <a:off x="1831585" y="1574731"/>
              <a:ext cx="1955868" cy="1077218"/>
              <a:chOff x="5011308" y="441228"/>
              <a:chExt cx="2365216" cy="2011084"/>
            </a:xfrm>
          </p:grpSpPr>
          <p:sp>
            <p:nvSpPr>
              <p:cNvPr id="8" name="Rounded Rectangular Callout 7">
                <a:extLst>
                  <a:ext uri="{FF2B5EF4-FFF2-40B4-BE49-F238E27FC236}">
                    <a16:creationId xmlns:a16="http://schemas.microsoft.com/office/drawing/2014/main" id="{0505808E-FD8F-F678-C51C-A88ACCB8887F}"/>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6EABF6-7766-410C-6410-D31FFEB1555A}"/>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10" name="Group 9">
            <a:extLst>
              <a:ext uri="{FF2B5EF4-FFF2-40B4-BE49-F238E27FC236}">
                <a16:creationId xmlns:a16="http://schemas.microsoft.com/office/drawing/2014/main" id="{10D506E7-BE8A-63A1-C6E9-331A12EA7FB4}"/>
              </a:ext>
            </a:extLst>
          </p:cNvPr>
          <p:cNvGrpSpPr/>
          <p:nvPr/>
        </p:nvGrpSpPr>
        <p:grpSpPr>
          <a:xfrm>
            <a:off x="1447799" y="3714067"/>
            <a:ext cx="3658865" cy="1775630"/>
            <a:chOff x="1831585" y="2905227"/>
            <a:chExt cx="2806994" cy="1775630"/>
          </a:xfrm>
        </p:grpSpPr>
        <p:sp>
          <p:nvSpPr>
            <p:cNvPr id="11" name="Rounded Rectangular Callout 10">
              <a:extLst>
                <a:ext uri="{FF2B5EF4-FFF2-40B4-BE49-F238E27FC236}">
                  <a16:creationId xmlns:a16="http://schemas.microsoft.com/office/drawing/2014/main" id="{89366020-6952-4604-7E7E-1DBB7A679B54}"/>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8C5B34A-30C7-F3B7-99BC-018406249F25}"/>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13" name="Right Brace 12">
              <a:extLst>
                <a:ext uri="{FF2B5EF4-FFF2-40B4-BE49-F238E27FC236}">
                  <a16:creationId xmlns:a16="http://schemas.microsoft.com/office/drawing/2014/main" id="{66DFEF9B-1DB4-9978-F807-87B2A9C6EF84}"/>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6AB1B0E-749B-C0D7-B369-95A592D9C3CF}"/>
              </a:ext>
            </a:extLst>
          </p:cNvPr>
          <p:cNvGrpSpPr/>
          <p:nvPr/>
        </p:nvGrpSpPr>
        <p:grpSpPr>
          <a:xfrm>
            <a:off x="1447799" y="5639962"/>
            <a:ext cx="3658865" cy="1077218"/>
            <a:chOff x="1852003" y="4890053"/>
            <a:chExt cx="2786576" cy="1077218"/>
          </a:xfrm>
        </p:grpSpPr>
        <p:sp>
          <p:nvSpPr>
            <p:cNvPr id="15" name="Right Brace 14">
              <a:extLst>
                <a:ext uri="{FF2B5EF4-FFF2-40B4-BE49-F238E27FC236}">
                  <a16:creationId xmlns:a16="http://schemas.microsoft.com/office/drawing/2014/main" id="{BDC7B724-63CC-107C-91E5-9700A35E1CD9}"/>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a:extLst>
                <a:ext uri="{FF2B5EF4-FFF2-40B4-BE49-F238E27FC236}">
                  <a16:creationId xmlns:a16="http://schemas.microsoft.com/office/drawing/2014/main" id="{0F57ED73-EBFE-409E-19ED-ECC1BBCE9FC2}"/>
                </a:ext>
              </a:extLst>
            </p:cNvPr>
            <p:cNvGrpSpPr/>
            <p:nvPr/>
          </p:nvGrpSpPr>
          <p:grpSpPr>
            <a:xfrm>
              <a:off x="1852003" y="4890053"/>
              <a:ext cx="1955869" cy="1077218"/>
              <a:chOff x="5011307" y="441228"/>
              <a:chExt cx="2365217" cy="2011084"/>
            </a:xfrm>
          </p:grpSpPr>
          <p:sp>
            <p:nvSpPr>
              <p:cNvPr id="17" name="Rounded Rectangular Callout 16">
                <a:extLst>
                  <a:ext uri="{FF2B5EF4-FFF2-40B4-BE49-F238E27FC236}">
                    <a16:creationId xmlns:a16="http://schemas.microsoft.com/office/drawing/2014/main" id="{B266010D-419F-AA1F-7110-9A9832C53514}"/>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463AB73-697F-372F-8029-A4AAD8B3D4AC}"/>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19" name="Picture 18">
            <a:extLst>
              <a:ext uri="{FF2B5EF4-FFF2-40B4-BE49-F238E27FC236}">
                <a16:creationId xmlns:a16="http://schemas.microsoft.com/office/drawing/2014/main" id="{E03B7F00-FCA1-B21C-A936-20031BD96BCF}"/>
              </a:ext>
            </a:extLst>
          </p:cNvPr>
          <p:cNvPicPr>
            <a:picLocks noChangeAspect="1"/>
          </p:cNvPicPr>
          <p:nvPr/>
        </p:nvPicPr>
        <p:blipFill rotWithShape="1">
          <a:blip r:embed="rId3"/>
          <a:srcRect b="21171"/>
          <a:stretch/>
        </p:blipFill>
        <p:spPr>
          <a:xfrm>
            <a:off x="5169375" y="1992504"/>
            <a:ext cx="5829300" cy="4865496"/>
          </a:xfrm>
          <a:prstGeom prst="rect">
            <a:avLst/>
          </a:prstGeom>
        </p:spPr>
      </p:pic>
      <p:sp>
        <p:nvSpPr>
          <p:cNvPr id="20" name="Rectangle 19">
            <a:extLst>
              <a:ext uri="{FF2B5EF4-FFF2-40B4-BE49-F238E27FC236}">
                <a16:creationId xmlns:a16="http://schemas.microsoft.com/office/drawing/2014/main" id="{BEEFC09C-2032-6B1F-F350-B4CD859C9012}"/>
              </a:ext>
            </a:extLst>
          </p:cNvPr>
          <p:cNvSpPr/>
          <p:nvPr/>
        </p:nvSpPr>
        <p:spPr>
          <a:xfrm>
            <a:off x="9949329" y="5527145"/>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27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98F1-A391-F8D6-7BF3-BF3E65DFAC3D}"/>
              </a:ext>
            </a:extLst>
          </p:cNvPr>
          <p:cNvSpPr>
            <a:spLocks noGrp="1"/>
          </p:cNvSpPr>
          <p:nvPr>
            <p:ph type="title"/>
          </p:nvPr>
        </p:nvSpPr>
        <p:spPr/>
        <p:txBody>
          <a:bodyPr/>
          <a:lstStyle/>
          <a:p>
            <a:r>
              <a:rPr lang="en-US" dirty="0"/>
              <a:t>RStudio Terms and Workflow Reminders</a:t>
            </a:r>
          </a:p>
        </p:txBody>
      </p:sp>
      <p:grpSp>
        <p:nvGrpSpPr>
          <p:cNvPr id="4" name="Group 3">
            <a:extLst>
              <a:ext uri="{FF2B5EF4-FFF2-40B4-BE49-F238E27FC236}">
                <a16:creationId xmlns:a16="http://schemas.microsoft.com/office/drawing/2014/main" id="{A9D49DB1-1885-737C-7275-2ADC6E05C84A}"/>
              </a:ext>
            </a:extLst>
          </p:cNvPr>
          <p:cNvGrpSpPr/>
          <p:nvPr/>
        </p:nvGrpSpPr>
        <p:grpSpPr>
          <a:xfrm>
            <a:off x="2084512" y="4230573"/>
            <a:ext cx="8090002" cy="655320"/>
            <a:chOff x="2080825" y="3162925"/>
            <a:chExt cx="8090002" cy="655320"/>
          </a:xfrm>
        </p:grpSpPr>
        <p:sp>
          <p:nvSpPr>
            <p:cNvPr id="5" name="Rectangle 4">
              <a:extLst>
                <a:ext uri="{FF2B5EF4-FFF2-40B4-BE49-F238E27FC236}">
                  <a16:creationId xmlns:a16="http://schemas.microsoft.com/office/drawing/2014/main" id="{78F940FE-62FD-646B-B661-990D137ABAE9}"/>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B5492FE-1507-2383-B364-A594C6861753}"/>
                </a:ext>
              </a:extLst>
            </p:cNvPr>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7" name="Group 6">
            <a:extLst>
              <a:ext uri="{FF2B5EF4-FFF2-40B4-BE49-F238E27FC236}">
                <a16:creationId xmlns:a16="http://schemas.microsoft.com/office/drawing/2014/main" id="{DAB0E521-B1B2-CEB8-D62E-7A49421378B0}"/>
              </a:ext>
            </a:extLst>
          </p:cNvPr>
          <p:cNvGrpSpPr/>
          <p:nvPr/>
        </p:nvGrpSpPr>
        <p:grpSpPr>
          <a:xfrm>
            <a:off x="5342167" y="2630139"/>
            <a:ext cx="2365216" cy="1692771"/>
            <a:chOff x="1322364" y="4528478"/>
            <a:chExt cx="1503814" cy="1301318"/>
          </a:xfrm>
        </p:grpSpPr>
        <p:sp>
          <p:nvSpPr>
            <p:cNvPr id="8" name="Rounded Rectangular Callout 7">
              <a:extLst>
                <a:ext uri="{FF2B5EF4-FFF2-40B4-BE49-F238E27FC236}">
                  <a16:creationId xmlns:a16="http://schemas.microsoft.com/office/drawing/2014/main" id="{CD1EB243-A262-D493-4DD8-9136F9BE8A5B}"/>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FE43CE-CE4A-F51A-DEC6-25141F26F366}"/>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0" name="Group 9">
            <a:extLst>
              <a:ext uri="{FF2B5EF4-FFF2-40B4-BE49-F238E27FC236}">
                <a16:creationId xmlns:a16="http://schemas.microsoft.com/office/drawing/2014/main" id="{BCF4A697-CD10-8600-AC4F-714E850857E5}"/>
              </a:ext>
            </a:extLst>
          </p:cNvPr>
          <p:cNvGrpSpPr/>
          <p:nvPr/>
        </p:nvGrpSpPr>
        <p:grpSpPr>
          <a:xfrm>
            <a:off x="7987395" y="2630138"/>
            <a:ext cx="2365216" cy="1692772"/>
            <a:chOff x="1322364" y="4528478"/>
            <a:chExt cx="1503814" cy="1301319"/>
          </a:xfrm>
        </p:grpSpPr>
        <p:sp>
          <p:nvSpPr>
            <p:cNvPr id="11" name="Rounded Rectangular Callout 10">
              <a:extLst>
                <a:ext uri="{FF2B5EF4-FFF2-40B4-BE49-F238E27FC236}">
                  <a16:creationId xmlns:a16="http://schemas.microsoft.com/office/drawing/2014/main" id="{6C41BBFF-7444-D255-D3B2-F0BD12D61CE6}"/>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2B912DC-9ED8-17F7-2B4B-E9852F0788FA}"/>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a:extLst>
              <a:ext uri="{FF2B5EF4-FFF2-40B4-BE49-F238E27FC236}">
                <a16:creationId xmlns:a16="http://schemas.microsoft.com/office/drawing/2014/main" id="{96668352-C6F2-D54D-4073-EB70DBCEF47D}"/>
              </a:ext>
            </a:extLst>
          </p:cNvPr>
          <p:cNvSpPr/>
          <p:nvPr/>
        </p:nvSpPr>
        <p:spPr>
          <a:xfrm>
            <a:off x="2084512" y="5158660"/>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D849FEB-3EF3-302F-8512-E6E32D07B049}"/>
              </a:ext>
            </a:extLst>
          </p:cNvPr>
          <p:cNvSpPr txBox="1"/>
          <p:nvPr/>
        </p:nvSpPr>
        <p:spPr>
          <a:xfrm>
            <a:off x="2084512" y="5002423"/>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5" name="Group 14">
            <a:extLst>
              <a:ext uri="{FF2B5EF4-FFF2-40B4-BE49-F238E27FC236}">
                <a16:creationId xmlns:a16="http://schemas.microsoft.com/office/drawing/2014/main" id="{D3DBB1E0-DDBB-0AEC-89F9-C235D0E090F7}"/>
              </a:ext>
            </a:extLst>
          </p:cNvPr>
          <p:cNvGrpSpPr/>
          <p:nvPr/>
        </p:nvGrpSpPr>
        <p:grpSpPr>
          <a:xfrm>
            <a:off x="2084512" y="2599361"/>
            <a:ext cx="2365216" cy="1754326"/>
            <a:chOff x="1968398" y="1876487"/>
            <a:chExt cx="2365216" cy="1754326"/>
          </a:xfrm>
        </p:grpSpPr>
        <p:sp>
          <p:nvSpPr>
            <p:cNvPr id="16" name="Rounded Rectangular Callout 15">
              <a:extLst>
                <a:ext uri="{FF2B5EF4-FFF2-40B4-BE49-F238E27FC236}">
                  <a16:creationId xmlns:a16="http://schemas.microsoft.com/office/drawing/2014/main" id="{46FCE5CF-BA60-2BAE-EA95-8ADE31705D84}"/>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8441B9B-229E-BC67-8E30-0E91F59789F0}"/>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19" name="Content Placeholder 18">
            <a:extLst>
              <a:ext uri="{FF2B5EF4-FFF2-40B4-BE49-F238E27FC236}">
                <a16:creationId xmlns:a16="http://schemas.microsoft.com/office/drawing/2014/main" id="{554C05D3-21D9-6DC5-2254-C69DA2732B8B}"/>
              </a:ext>
            </a:extLst>
          </p:cNvPr>
          <p:cNvSpPr>
            <a:spLocks noGrp="1"/>
          </p:cNvSpPr>
          <p:nvPr>
            <p:ph idx="1"/>
          </p:nvPr>
        </p:nvSpPr>
        <p:spPr/>
        <p:txBody>
          <a:bodyPr/>
          <a:lstStyle/>
          <a:p>
            <a:r>
              <a:rPr lang="en-US" dirty="0"/>
              <a:t>Functions</a:t>
            </a:r>
          </a:p>
        </p:txBody>
      </p:sp>
    </p:spTree>
    <p:extLst>
      <p:ext uri="{BB962C8B-B14F-4D97-AF65-F5344CB8AC3E}">
        <p14:creationId xmlns:p14="http://schemas.microsoft.com/office/powerpoint/2010/main" val="1450828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998F1-A391-F8D6-7BF3-BF3E65DFAC3D}"/>
              </a:ext>
            </a:extLst>
          </p:cNvPr>
          <p:cNvSpPr>
            <a:spLocks noGrp="1"/>
          </p:cNvSpPr>
          <p:nvPr>
            <p:ph type="title"/>
          </p:nvPr>
        </p:nvSpPr>
        <p:spPr/>
        <p:txBody>
          <a:bodyPr/>
          <a:lstStyle/>
          <a:p>
            <a:r>
              <a:rPr lang="en-US" dirty="0"/>
              <a:t>RStudio Terms and Workflow Reminders</a:t>
            </a:r>
          </a:p>
        </p:txBody>
      </p:sp>
      <p:sp>
        <p:nvSpPr>
          <p:cNvPr id="3" name="Content Placeholder 2">
            <a:extLst>
              <a:ext uri="{FF2B5EF4-FFF2-40B4-BE49-F238E27FC236}">
                <a16:creationId xmlns:a16="http://schemas.microsoft.com/office/drawing/2014/main" id="{B6D3C0D4-10BB-A6DE-450F-9C9B09142069}"/>
              </a:ext>
            </a:extLst>
          </p:cNvPr>
          <p:cNvSpPr>
            <a:spLocks noGrp="1"/>
          </p:cNvSpPr>
          <p:nvPr>
            <p:ph idx="1"/>
          </p:nvPr>
        </p:nvSpPr>
        <p:spPr>
          <a:xfrm>
            <a:off x="1024128" y="2084832"/>
            <a:ext cx="9720073" cy="4224528"/>
          </a:xfrm>
        </p:spPr>
        <p:txBody>
          <a:bodyPr/>
          <a:lstStyle/>
          <a:p>
            <a:r>
              <a:rPr lang="en-US" dirty="0"/>
              <a:t>Packages:</a:t>
            </a:r>
          </a:p>
          <a:p>
            <a:endParaRPr lang="en-US" dirty="0"/>
          </a:p>
          <a:p>
            <a:endParaRPr lang="en-US" dirty="0"/>
          </a:p>
          <a:p>
            <a:endParaRPr lang="en-US" dirty="0"/>
          </a:p>
          <a:p>
            <a:endParaRPr lang="en-US" dirty="0"/>
          </a:p>
        </p:txBody>
      </p:sp>
      <p:grpSp>
        <p:nvGrpSpPr>
          <p:cNvPr id="4" name="Group 3">
            <a:extLst>
              <a:ext uri="{FF2B5EF4-FFF2-40B4-BE49-F238E27FC236}">
                <a16:creationId xmlns:a16="http://schemas.microsoft.com/office/drawing/2014/main" id="{E45F23D4-47A8-BC27-11D3-3C82C5AAC0E1}"/>
              </a:ext>
            </a:extLst>
          </p:cNvPr>
          <p:cNvGrpSpPr/>
          <p:nvPr/>
        </p:nvGrpSpPr>
        <p:grpSpPr>
          <a:xfrm>
            <a:off x="1332134" y="3274631"/>
            <a:ext cx="2016954" cy="3460569"/>
            <a:chOff x="902677" y="1946031"/>
            <a:chExt cx="2356175" cy="4042585"/>
          </a:xfrm>
        </p:grpSpPr>
        <p:pic>
          <p:nvPicPr>
            <p:cNvPr id="5" name="Picture 4">
              <a:extLst>
                <a:ext uri="{FF2B5EF4-FFF2-40B4-BE49-F238E27FC236}">
                  <a16:creationId xmlns:a16="http://schemas.microsoft.com/office/drawing/2014/main" id="{D3F5E55B-26D2-4EA6-C552-78BD0D06B06D}"/>
                </a:ext>
              </a:extLst>
            </p:cNvPr>
            <p:cNvPicPr>
              <a:picLocks noChangeAspect="1"/>
            </p:cNvPicPr>
            <p:nvPr/>
          </p:nvPicPr>
          <p:blipFill>
            <a:blip r:embed="rId3"/>
            <a:stretch>
              <a:fillRect/>
            </a:stretch>
          </p:blipFill>
          <p:spPr>
            <a:xfrm>
              <a:off x="1024128" y="2084832"/>
              <a:ext cx="2234724" cy="3903784"/>
            </a:xfrm>
            <a:prstGeom prst="rect">
              <a:avLst/>
            </a:prstGeom>
          </p:spPr>
        </p:pic>
        <p:sp>
          <p:nvSpPr>
            <p:cNvPr id="6" name="Rounded Rectangle 5">
              <a:extLst>
                <a:ext uri="{FF2B5EF4-FFF2-40B4-BE49-F238E27FC236}">
                  <a16:creationId xmlns:a16="http://schemas.microsoft.com/office/drawing/2014/main" id="{2ADD3496-D74B-76CD-1446-5A5BED84E02C}"/>
                </a:ext>
              </a:extLst>
            </p:cNvPr>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1C91B59F-C3C7-EA9C-3DE3-A6E98AEE0F5C}"/>
              </a:ext>
            </a:extLst>
          </p:cNvPr>
          <p:cNvSpPr/>
          <p:nvPr/>
        </p:nvSpPr>
        <p:spPr>
          <a:xfrm>
            <a:off x="915266" y="2566745"/>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8" name="Group 7">
            <a:extLst>
              <a:ext uri="{FF2B5EF4-FFF2-40B4-BE49-F238E27FC236}">
                <a16:creationId xmlns:a16="http://schemas.microsoft.com/office/drawing/2014/main" id="{2557DA42-43A8-EA56-D6CE-CC4D6F5E36BD}"/>
              </a:ext>
            </a:extLst>
          </p:cNvPr>
          <p:cNvGrpSpPr/>
          <p:nvPr/>
        </p:nvGrpSpPr>
        <p:grpSpPr>
          <a:xfrm>
            <a:off x="5558536" y="5088851"/>
            <a:ext cx="5609336" cy="1481595"/>
            <a:chOff x="5566664" y="4633913"/>
            <a:chExt cx="5609336" cy="1481595"/>
          </a:xfrm>
        </p:grpSpPr>
        <p:pic>
          <p:nvPicPr>
            <p:cNvPr id="9" name="Picture 8">
              <a:extLst>
                <a:ext uri="{FF2B5EF4-FFF2-40B4-BE49-F238E27FC236}">
                  <a16:creationId xmlns:a16="http://schemas.microsoft.com/office/drawing/2014/main" id="{8772B544-FE83-82FE-82C2-D4F6A67A961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0" name="Rectangle 9">
              <a:extLst>
                <a:ext uri="{FF2B5EF4-FFF2-40B4-BE49-F238E27FC236}">
                  <a16:creationId xmlns:a16="http://schemas.microsoft.com/office/drawing/2014/main" id="{44807D17-27AD-D19B-FCD8-CC97DDB31893}"/>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grpSp>
        <p:nvGrpSpPr>
          <p:cNvPr id="11" name="Group 10">
            <a:extLst>
              <a:ext uri="{FF2B5EF4-FFF2-40B4-BE49-F238E27FC236}">
                <a16:creationId xmlns:a16="http://schemas.microsoft.com/office/drawing/2014/main" id="{4F5BCB44-32FF-847D-2ECD-41EF7A6A7483}"/>
              </a:ext>
            </a:extLst>
          </p:cNvPr>
          <p:cNvGrpSpPr/>
          <p:nvPr/>
        </p:nvGrpSpPr>
        <p:grpSpPr>
          <a:xfrm>
            <a:off x="5558536" y="2920688"/>
            <a:ext cx="5609336" cy="1482853"/>
            <a:chOff x="5573580" y="2172192"/>
            <a:chExt cx="5609336" cy="1482853"/>
          </a:xfrm>
        </p:grpSpPr>
        <p:sp>
          <p:nvSpPr>
            <p:cNvPr id="12" name="Rectangle 11">
              <a:extLst>
                <a:ext uri="{FF2B5EF4-FFF2-40B4-BE49-F238E27FC236}">
                  <a16:creationId xmlns:a16="http://schemas.microsoft.com/office/drawing/2014/main" id="{C1D9351A-49DF-A397-887E-6B4F4EA96A5D}"/>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13" name="Picture 12">
              <a:extLst>
                <a:ext uri="{FF2B5EF4-FFF2-40B4-BE49-F238E27FC236}">
                  <a16:creationId xmlns:a16="http://schemas.microsoft.com/office/drawing/2014/main" id="{A77C13E3-24E9-FFEF-3BCE-3C487840EB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244812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Autofit/>
          </a:bodyPr>
          <a:lstStyle/>
          <a:p>
            <a:pPr marL="0" indent="0">
              <a:buNone/>
            </a:pPr>
            <a:r>
              <a:rPr lang="en-US" sz="2800" dirty="0"/>
              <a:t>Open </a:t>
            </a:r>
            <a:r>
              <a:rPr lang="en-US" sz="2800" dirty="0">
                <a:solidFill>
                  <a:srgbClr val="00B0F0"/>
                </a:solidFill>
              </a:rPr>
              <a:t>01 – Package </a:t>
            </a:r>
            <a:r>
              <a:rPr lang="en-US" sz="2800" dirty="0" err="1">
                <a:solidFill>
                  <a:srgbClr val="00B0F0"/>
                </a:solidFill>
              </a:rPr>
              <a:t>Installation.qmd</a:t>
            </a:r>
            <a:r>
              <a:rPr lang="en-US" sz="2800" dirty="0"/>
              <a:t> in the exercises folder located in the MISC pane.</a:t>
            </a:r>
          </a:p>
          <a:p>
            <a:pPr marL="0" indent="0">
              <a:buNone/>
            </a:pPr>
            <a:endParaRPr lang="en-US" sz="2800" dirty="0"/>
          </a:p>
          <a:p>
            <a:pPr marL="0" indent="0">
              <a:buNone/>
            </a:pPr>
            <a:r>
              <a:rPr lang="en-US" sz="2800" dirty="0"/>
              <a:t>Follow the instructions in the Quarto document to install packages needed for this workshop.  </a:t>
            </a:r>
          </a:p>
        </p:txBody>
      </p:sp>
    </p:spTree>
    <p:extLst>
      <p:ext uri="{BB962C8B-B14F-4D97-AF65-F5344CB8AC3E}">
        <p14:creationId xmlns:p14="http://schemas.microsoft.com/office/powerpoint/2010/main" val="650553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Orienting to the Data</a:t>
            </a:r>
          </a:p>
        </p:txBody>
      </p:sp>
    </p:spTree>
    <p:extLst>
      <p:ext uri="{BB962C8B-B14F-4D97-AF65-F5344CB8AC3E}">
        <p14:creationId xmlns:p14="http://schemas.microsoft.com/office/powerpoint/2010/main" val="1326116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B70A6-9CD5-F497-B8DA-BECC7112E6E0}"/>
              </a:ext>
            </a:extLst>
          </p:cNvPr>
          <p:cNvSpPr>
            <a:spLocks noGrp="1"/>
          </p:cNvSpPr>
          <p:nvPr>
            <p:ph type="title"/>
          </p:nvPr>
        </p:nvSpPr>
        <p:spPr/>
        <p:txBody>
          <a:bodyPr/>
          <a:lstStyle/>
          <a:p>
            <a:r>
              <a:rPr lang="en-US" dirty="0"/>
              <a:t>MIMIC Database</a:t>
            </a:r>
          </a:p>
        </p:txBody>
      </p:sp>
      <p:sp>
        <p:nvSpPr>
          <p:cNvPr id="3" name="Content Placeholder 2">
            <a:extLst>
              <a:ext uri="{FF2B5EF4-FFF2-40B4-BE49-F238E27FC236}">
                <a16:creationId xmlns:a16="http://schemas.microsoft.com/office/drawing/2014/main" id="{DE5E9FC3-A9A8-255C-B33C-1E487B86002A}"/>
              </a:ext>
            </a:extLst>
          </p:cNvPr>
          <p:cNvSpPr>
            <a:spLocks noGrp="1"/>
          </p:cNvSpPr>
          <p:nvPr>
            <p:ph idx="1"/>
          </p:nvPr>
        </p:nvSpPr>
        <p:spPr/>
        <p:txBody>
          <a:bodyPr/>
          <a:lstStyle/>
          <a:p>
            <a:r>
              <a:rPr lang="en-US" dirty="0"/>
              <a:t>“Medical Information Mart for Intensive Care (MIMIC) is a large, freely-available database comprising deidentified health-related data from patients who were admitted to the critical care units of the Beth Israel Deaconess Medical Center.” </a:t>
            </a:r>
          </a:p>
          <a:p>
            <a:r>
              <a:rPr lang="en-US" dirty="0"/>
              <a:t>Additional information available at:</a:t>
            </a:r>
          </a:p>
          <a:p>
            <a:r>
              <a:rPr lang="en-US" dirty="0">
                <a:hlinkClick r:id="rId3"/>
              </a:rPr>
              <a:t>https://mimic.mit.edu/</a:t>
            </a:r>
            <a:endParaRPr lang="en-US" dirty="0"/>
          </a:p>
          <a:p>
            <a:r>
              <a:rPr lang="en-US" dirty="0"/>
              <a:t>Johnson, A.E.W., </a:t>
            </a:r>
            <a:r>
              <a:rPr lang="en-US" dirty="0" err="1"/>
              <a:t>Bulgarelli</a:t>
            </a:r>
            <a:r>
              <a:rPr lang="en-US" dirty="0"/>
              <a:t>, L., Shen, L. et al. MIMIC-IV, a freely accessible electronic health record dataset. Sci Data 10, 1 (2023). https://</a:t>
            </a:r>
            <a:r>
              <a:rPr lang="en-US" dirty="0" err="1"/>
              <a:t>doi.org</a:t>
            </a:r>
            <a:r>
              <a:rPr lang="en-US" dirty="0"/>
              <a:t>/10.1038/s41597-022-01899-x</a:t>
            </a:r>
          </a:p>
        </p:txBody>
      </p:sp>
    </p:spTree>
    <p:extLst>
      <p:ext uri="{BB962C8B-B14F-4D97-AF65-F5344CB8AC3E}">
        <p14:creationId xmlns:p14="http://schemas.microsoft.com/office/powerpoint/2010/main" val="2312997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3A9F-CEC4-5167-20BA-C874DEE7155B}"/>
              </a:ext>
            </a:extLst>
          </p:cNvPr>
          <p:cNvSpPr>
            <a:spLocks noGrp="1"/>
          </p:cNvSpPr>
          <p:nvPr>
            <p:ph type="title"/>
          </p:nvPr>
        </p:nvSpPr>
        <p:spPr/>
        <p:txBody>
          <a:bodyPr/>
          <a:lstStyle/>
          <a:p>
            <a:r>
              <a:rPr lang="en-US" dirty="0"/>
              <a:t>Goals and Objectives</a:t>
            </a:r>
          </a:p>
        </p:txBody>
      </p:sp>
      <p:sp>
        <p:nvSpPr>
          <p:cNvPr id="3" name="Content Placeholder 2">
            <a:extLst>
              <a:ext uri="{FF2B5EF4-FFF2-40B4-BE49-F238E27FC236}">
                <a16:creationId xmlns:a16="http://schemas.microsoft.com/office/drawing/2014/main" id="{3439F882-2DB9-D23A-93D7-A6C36400AAC1}"/>
              </a:ext>
            </a:extLst>
          </p:cNvPr>
          <p:cNvSpPr>
            <a:spLocks noGrp="1"/>
          </p:cNvSpPr>
          <p:nvPr>
            <p:ph idx="1"/>
          </p:nvPr>
        </p:nvSpPr>
        <p:spPr/>
        <p:txBody>
          <a:bodyPr/>
          <a:lstStyle/>
          <a:p>
            <a:r>
              <a:rPr lang="en-US" dirty="0"/>
              <a:t>Goal:  </a:t>
            </a:r>
          </a:p>
          <a:p>
            <a:pPr lvl="1"/>
            <a:r>
              <a:rPr lang="en-US" dirty="0"/>
              <a:t>Get acquainted with the fundamentals of databases including relevant terms and definitions and orient to the environment used in today’s workshop.</a:t>
            </a:r>
          </a:p>
          <a:p>
            <a:r>
              <a:rPr lang="en-US" dirty="0"/>
              <a:t>Objectives:</a:t>
            </a:r>
          </a:p>
          <a:p>
            <a:pPr lvl="1"/>
            <a:r>
              <a:rPr lang="en-US" dirty="0"/>
              <a:t>Define database systems</a:t>
            </a:r>
          </a:p>
          <a:p>
            <a:pPr lvl="1"/>
            <a:r>
              <a:rPr lang="en-US" dirty="0"/>
              <a:t>List advantages of working with databases</a:t>
            </a:r>
          </a:p>
          <a:p>
            <a:pPr lvl="1"/>
            <a:r>
              <a:rPr lang="en-US" dirty="0"/>
              <a:t>Differentiate fact and dimension tables</a:t>
            </a:r>
          </a:p>
          <a:p>
            <a:pPr lvl="1"/>
            <a:r>
              <a:rPr lang="en-US" dirty="0"/>
              <a:t>Log into Posit Cloud, create a project from a GitHub repository and install packages</a:t>
            </a:r>
          </a:p>
          <a:p>
            <a:pPr lvl="1"/>
            <a:r>
              <a:rPr lang="en-US" dirty="0"/>
              <a:t>Orient to data relevant for workshop</a:t>
            </a:r>
          </a:p>
          <a:p>
            <a:pPr lvl="1"/>
            <a:r>
              <a:rPr lang="en-US" dirty="0"/>
              <a:t>List common clauses in SQL statements</a:t>
            </a:r>
          </a:p>
          <a:p>
            <a:pPr lvl="1"/>
            <a:endParaRPr lang="en-US" dirty="0"/>
          </a:p>
        </p:txBody>
      </p:sp>
    </p:spTree>
    <p:extLst>
      <p:ext uri="{BB962C8B-B14F-4D97-AF65-F5344CB8AC3E}">
        <p14:creationId xmlns:p14="http://schemas.microsoft.com/office/powerpoint/2010/main" val="203092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443C-C0B7-BC0C-529F-BBC6C7DF3C42}"/>
              </a:ext>
            </a:extLst>
          </p:cNvPr>
          <p:cNvSpPr>
            <a:spLocks noGrp="1"/>
          </p:cNvSpPr>
          <p:nvPr>
            <p:ph type="title"/>
          </p:nvPr>
        </p:nvSpPr>
        <p:spPr/>
        <p:txBody>
          <a:bodyPr/>
          <a:lstStyle/>
          <a:p>
            <a:r>
              <a:rPr lang="en-US" dirty="0"/>
              <a:t>Lab Events Table (</a:t>
            </a:r>
            <a:r>
              <a:rPr lang="en-US" dirty="0" err="1"/>
              <a:t>labevents</a:t>
            </a:r>
            <a:r>
              <a:rPr lang="en-US" dirty="0"/>
              <a:t>)</a:t>
            </a:r>
          </a:p>
        </p:txBody>
      </p:sp>
      <p:pic>
        <p:nvPicPr>
          <p:cNvPr id="5" name="Content Placeholder 4">
            <a:extLst>
              <a:ext uri="{FF2B5EF4-FFF2-40B4-BE49-F238E27FC236}">
                <a16:creationId xmlns:a16="http://schemas.microsoft.com/office/drawing/2014/main" id="{DBC9432A-C206-9D73-3969-7961FE3CAEB2}"/>
              </a:ext>
            </a:extLst>
          </p:cNvPr>
          <p:cNvPicPr>
            <a:picLocks noGrp="1" noChangeAspect="1"/>
          </p:cNvPicPr>
          <p:nvPr>
            <p:ph idx="1"/>
          </p:nvPr>
        </p:nvPicPr>
        <p:blipFill>
          <a:blip r:embed="rId3"/>
          <a:stretch>
            <a:fillRect/>
          </a:stretch>
        </p:blipFill>
        <p:spPr>
          <a:xfrm>
            <a:off x="157573" y="2186432"/>
            <a:ext cx="11876854" cy="4374952"/>
          </a:xfrm>
        </p:spPr>
      </p:pic>
    </p:spTree>
    <p:extLst>
      <p:ext uri="{BB962C8B-B14F-4D97-AF65-F5344CB8AC3E}">
        <p14:creationId xmlns:p14="http://schemas.microsoft.com/office/powerpoint/2010/main" val="2701771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246D5-2436-F27A-6E54-FA8E4F3832F0}"/>
              </a:ext>
            </a:extLst>
          </p:cNvPr>
          <p:cNvSpPr>
            <a:spLocks noGrp="1"/>
          </p:cNvSpPr>
          <p:nvPr>
            <p:ph type="title"/>
          </p:nvPr>
        </p:nvSpPr>
        <p:spPr/>
        <p:txBody>
          <a:bodyPr/>
          <a:lstStyle/>
          <a:p>
            <a:r>
              <a:rPr lang="en-US" dirty="0"/>
              <a:t>Lab Events Table (</a:t>
            </a:r>
            <a:r>
              <a:rPr lang="en-US" dirty="0" err="1"/>
              <a:t>labevents</a:t>
            </a:r>
            <a:r>
              <a:rPr lang="en-US" dirty="0"/>
              <a:t>) - continued</a:t>
            </a:r>
          </a:p>
        </p:txBody>
      </p:sp>
      <p:pic>
        <p:nvPicPr>
          <p:cNvPr id="5" name="Content Placeholder 4">
            <a:extLst>
              <a:ext uri="{FF2B5EF4-FFF2-40B4-BE49-F238E27FC236}">
                <a16:creationId xmlns:a16="http://schemas.microsoft.com/office/drawing/2014/main" id="{8A62D04C-B26F-A427-90C4-37A03E5D7672}"/>
              </a:ext>
            </a:extLst>
          </p:cNvPr>
          <p:cNvPicPr>
            <a:picLocks noGrp="1" noChangeAspect="1"/>
          </p:cNvPicPr>
          <p:nvPr>
            <p:ph idx="1"/>
          </p:nvPr>
        </p:nvPicPr>
        <p:blipFill>
          <a:blip r:embed="rId3"/>
          <a:stretch>
            <a:fillRect/>
          </a:stretch>
        </p:blipFill>
        <p:spPr>
          <a:xfrm>
            <a:off x="78768" y="2186432"/>
            <a:ext cx="12034463" cy="4433009"/>
          </a:xfrm>
        </p:spPr>
      </p:pic>
    </p:spTree>
    <p:extLst>
      <p:ext uri="{BB962C8B-B14F-4D97-AF65-F5344CB8AC3E}">
        <p14:creationId xmlns:p14="http://schemas.microsoft.com/office/powerpoint/2010/main" val="1629888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3184-F6AD-87CF-FAFC-FAC8216FBD5C}"/>
              </a:ext>
            </a:extLst>
          </p:cNvPr>
          <p:cNvSpPr>
            <a:spLocks noGrp="1"/>
          </p:cNvSpPr>
          <p:nvPr>
            <p:ph type="title"/>
          </p:nvPr>
        </p:nvSpPr>
        <p:spPr/>
        <p:txBody>
          <a:bodyPr/>
          <a:lstStyle/>
          <a:p>
            <a:r>
              <a:rPr lang="en-US" dirty="0"/>
              <a:t>Lab Items (</a:t>
            </a:r>
            <a:r>
              <a:rPr lang="en-US" dirty="0" err="1"/>
              <a:t>d_labitems</a:t>
            </a:r>
            <a:r>
              <a:rPr lang="en-US" dirty="0"/>
              <a:t>)</a:t>
            </a:r>
          </a:p>
        </p:txBody>
      </p:sp>
      <p:pic>
        <p:nvPicPr>
          <p:cNvPr id="5" name="Content Placeholder 4">
            <a:extLst>
              <a:ext uri="{FF2B5EF4-FFF2-40B4-BE49-F238E27FC236}">
                <a16:creationId xmlns:a16="http://schemas.microsoft.com/office/drawing/2014/main" id="{6653A3AB-F07E-68AF-D917-A2E5A9799BE5}"/>
              </a:ext>
            </a:extLst>
          </p:cNvPr>
          <p:cNvPicPr>
            <a:picLocks noGrp="1" noChangeAspect="1"/>
          </p:cNvPicPr>
          <p:nvPr>
            <p:ph idx="1"/>
          </p:nvPr>
        </p:nvPicPr>
        <p:blipFill>
          <a:blip r:embed="rId3"/>
          <a:stretch>
            <a:fillRect/>
          </a:stretch>
        </p:blipFill>
        <p:spPr>
          <a:xfrm>
            <a:off x="1235964" y="1762276"/>
            <a:ext cx="9720072" cy="5095724"/>
          </a:xfrm>
        </p:spPr>
      </p:pic>
    </p:spTree>
    <p:extLst>
      <p:ext uri="{BB962C8B-B14F-4D97-AF65-F5344CB8AC3E}">
        <p14:creationId xmlns:p14="http://schemas.microsoft.com/office/powerpoint/2010/main" val="2445805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390BF-1534-B550-B26B-164B52DB1B38}"/>
              </a:ext>
            </a:extLst>
          </p:cNvPr>
          <p:cNvSpPr>
            <a:spLocks noGrp="1"/>
          </p:cNvSpPr>
          <p:nvPr>
            <p:ph type="title"/>
          </p:nvPr>
        </p:nvSpPr>
        <p:spPr/>
        <p:txBody>
          <a:bodyPr/>
          <a:lstStyle/>
          <a:p>
            <a:r>
              <a:rPr lang="en-US" dirty="0"/>
              <a:t>Patients (patients)</a:t>
            </a:r>
          </a:p>
        </p:txBody>
      </p:sp>
      <p:pic>
        <p:nvPicPr>
          <p:cNvPr id="5" name="Content Placeholder 4">
            <a:extLst>
              <a:ext uri="{FF2B5EF4-FFF2-40B4-BE49-F238E27FC236}">
                <a16:creationId xmlns:a16="http://schemas.microsoft.com/office/drawing/2014/main" id="{14844090-E7D5-6140-C929-E8862A5631F2}"/>
              </a:ext>
            </a:extLst>
          </p:cNvPr>
          <p:cNvPicPr>
            <a:picLocks noGrp="1" noChangeAspect="1"/>
          </p:cNvPicPr>
          <p:nvPr>
            <p:ph idx="1"/>
          </p:nvPr>
        </p:nvPicPr>
        <p:blipFill>
          <a:blip r:embed="rId3"/>
          <a:stretch>
            <a:fillRect/>
          </a:stretch>
        </p:blipFill>
        <p:spPr>
          <a:xfrm>
            <a:off x="1447800" y="1725476"/>
            <a:ext cx="9720072" cy="5132524"/>
          </a:xfrm>
        </p:spPr>
      </p:pic>
    </p:spTree>
    <p:extLst>
      <p:ext uri="{BB962C8B-B14F-4D97-AF65-F5344CB8AC3E}">
        <p14:creationId xmlns:p14="http://schemas.microsoft.com/office/powerpoint/2010/main" val="1338690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CC97F-5DAE-1199-37BB-FCD93E2B5969}"/>
              </a:ext>
            </a:extLst>
          </p:cNvPr>
          <p:cNvSpPr>
            <a:spLocks noGrp="1"/>
          </p:cNvSpPr>
          <p:nvPr>
            <p:ph type="title"/>
          </p:nvPr>
        </p:nvSpPr>
        <p:spPr/>
        <p:txBody>
          <a:bodyPr/>
          <a:lstStyle/>
          <a:p>
            <a:r>
              <a:rPr lang="en-US" dirty="0"/>
              <a:t>Diagnoses (</a:t>
            </a:r>
            <a:r>
              <a:rPr lang="en-US" dirty="0" err="1"/>
              <a:t>diagnoses_icd</a:t>
            </a:r>
            <a:r>
              <a:rPr lang="en-US" dirty="0"/>
              <a:t>)</a:t>
            </a:r>
          </a:p>
        </p:txBody>
      </p:sp>
      <p:pic>
        <p:nvPicPr>
          <p:cNvPr id="5" name="Content Placeholder 4">
            <a:extLst>
              <a:ext uri="{FF2B5EF4-FFF2-40B4-BE49-F238E27FC236}">
                <a16:creationId xmlns:a16="http://schemas.microsoft.com/office/drawing/2014/main" id="{9EFD7549-09BD-C4BE-38AB-CE47AAE4174C}"/>
              </a:ext>
            </a:extLst>
          </p:cNvPr>
          <p:cNvPicPr>
            <a:picLocks noGrp="1" noChangeAspect="1"/>
          </p:cNvPicPr>
          <p:nvPr>
            <p:ph idx="1"/>
          </p:nvPr>
        </p:nvPicPr>
        <p:blipFill>
          <a:blip r:embed="rId3"/>
          <a:stretch>
            <a:fillRect/>
          </a:stretch>
        </p:blipFill>
        <p:spPr>
          <a:xfrm>
            <a:off x="0" y="2176361"/>
            <a:ext cx="12165924" cy="4096423"/>
          </a:xfrm>
        </p:spPr>
      </p:pic>
    </p:spTree>
    <p:extLst>
      <p:ext uri="{BB962C8B-B14F-4D97-AF65-F5344CB8AC3E}">
        <p14:creationId xmlns:p14="http://schemas.microsoft.com/office/powerpoint/2010/main" val="1506668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Autofit/>
          </a:bodyPr>
          <a:lstStyle/>
          <a:p>
            <a:pPr marL="0" indent="0">
              <a:buNone/>
            </a:pPr>
            <a:r>
              <a:rPr lang="en-US" sz="2800" dirty="0"/>
              <a:t>Label the following tables as fact tables or dimension tables:</a:t>
            </a:r>
          </a:p>
          <a:p>
            <a:pPr marL="0" indent="0">
              <a:buNone/>
            </a:pPr>
            <a:r>
              <a:rPr lang="en-US" sz="2800" dirty="0"/>
              <a:t>-Lab Events</a:t>
            </a:r>
          </a:p>
          <a:p>
            <a:pPr marL="0" indent="0">
              <a:buNone/>
            </a:pPr>
            <a:r>
              <a:rPr lang="en-US" sz="2800" dirty="0"/>
              <a:t>-Lab Items</a:t>
            </a:r>
          </a:p>
          <a:p>
            <a:pPr marL="0" indent="0">
              <a:buNone/>
            </a:pPr>
            <a:r>
              <a:rPr lang="en-US" sz="2800" dirty="0"/>
              <a:t>-Patients</a:t>
            </a:r>
          </a:p>
          <a:p>
            <a:pPr marL="0" indent="0">
              <a:buNone/>
            </a:pPr>
            <a:r>
              <a:rPr lang="en-US" sz="2800" dirty="0"/>
              <a:t>-Diagnoses</a:t>
            </a:r>
          </a:p>
        </p:txBody>
      </p:sp>
    </p:spTree>
    <p:extLst>
      <p:ext uri="{BB962C8B-B14F-4D97-AF65-F5344CB8AC3E}">
        <p14:creationId xmlns:p14="http://schemas.microsoft.com/office/powerpoint/2010/main" val="981105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Querying Databases</a:t>
            </a:r>
          </a:p>
        </p:txBody>
      </p:sp>
    </p:spTree>
    <p:extLst>
      <p:ext uri="{BB962C8B-B14F-4D97-AF65-F5344CB8AC3E}">
        <p14:creationId xmlns:p14="http://schemas.microsoft.com/office/powerpoint/2010/main" val="2173128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1DC5-77DA-D605-C683-867831805A54}"/>
              </a:ext>
            </a:extLst>
          </p:cNvPr>
          <p:cNvSpPr>
            <a:spLocks noGrp="1"/>
          </p:cNvSpPr>
          <p:nvPr>
            <p:ph type="title"/>
          </p:nvPr>
        </p:nvSpPr>
        <p:spPr/>
        <p:txBody>
          <a:bodyPr/>
          <a:lstStyle/>
          <a:p>
            <a:r>
              <a:rPr lang="en-US" dirty="0"/>
              <a:t>Structured Query Language (SQL)</a:t>
            </a:r>
          </a:p>
        </p:txBody>
      </p:sp>
      <p:sp>
        <p:nvSpPr>
          <p:cNvPr id="3" name="Content Placeholder 2">
            <a:extLst>
              <a:ext uri="{FF2B5EF4-FFF2-40B4-BE49-F238E27FC236}">
                <a16:creationId xmlns:a16="http://schemas.microsoft.com/office/drawing/2014/main" id="{3D1281AA-A863-B279-C826-FEA01C80CEAE}"/>
              </a:ext>
            </a:extLst>
          </p:cNvPr>
          <p:cNvSpPr>
            <a:spLocks noGrp="1"/>
          </p:cNvSpPr>
          <p:nvPr>
            <p:ph idx="1"/>
          </p:nvPr>
        </p:nvSpPr>
        <p:spPr/>
        <p:txBody>
          <a:bodyPr>
            <a:normAutofit lnSpcReduction="10000"/>
          </a:bodyPr>
          <a:lstStyle/>
          <a:p>
            <a:r>
              <a:rPr lang="en-US" dirty="0"/>
              <a:t>The standard query language of the relational database</a:t>
            </a:r>
          </a:p>
          <a:p>
            <a:endParaRPr lang="en-US" dirty="0"/>
          </a:p>
          <a:p>
            <a:r>
              <a:rPr lang="en-US" dirty="0"/>
              <a:t>Clauses are chained to create queries:</a:t>
            </a:r>
          </a:p>
          <a:p>
            <a:endParaRPr lang="en-US" dirty="0"/>
          </a:p>
          <a:p>
            <a:pPr algn="ctr"/>
            <a:r>
              <a:rPr lang="en-US" dirty="0"/>
              <a:t>SELECT clause chooses the columns to return in a query</a:t>
            </a:r>
          </a:p>
          <a:p>
            <a:pPr algn="ctr"/>
            <a:endParaRPr lang="en-US" dirty="0"/>
          </a:p>
          <a:p>
            <a:pPr algn="ctr"/>
            <a:r>
              <a:rPr lang="en-US" dirty="0"/>
              <a:t>FROM clause chooses the table(s) from which the columns are returned</a:t>
            </a:r>
          </a:p>
          <a:p>
            <a:pPr algn="ctr"/>
            <a:endParaRPr lang="en-US" dirty="0"/>
          </a:p>
          <a:p>
            <a:pPr algn="ctr"/>
            <a:r>
              <a:rPr lang="en-US" dirty="0"/>
              <a:t>WHERE clause specifies inclusion/exclusion criteria for rows</a:t>
            </a:r>
          </a:p>
          <a:p>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95649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242D-E7A5-E06B-5803-66A7F5763F29}"/>
              </a:ext>
            </a:extLst>
          </p:cNvPr>
          <p:cNvSpPr>
            <a:spLocks noGrp="1"/>
          </p:cNvSpPr>
          <p:nvPr>
            <p:ph type="title"/>
          </p:nvPr>
        </p:nvSpPr>
        <p:spPr/>
        <p:txBody>
          <a:bodyPr/>
          <a:lstStyle/>
          <a:p>
            <a:r>
              <a:rPr lang="en-US" dirty="0"/>
              <a:t>The Lightweight Choice: SQLITE</a:t>
            </a:r>
          </a:p>
        </p:txBody>
      </p:sp>
      <p:sp>
        <p:nvSpPr>
          <p:cNvPr id="3" name="Content Placeholder 2">
            <a:extLst>
              <a:ext uri="{FF2B5EF4-FFF2-40B4-BE49-F238E27FC236}">
                <a16:creationId xmlns:a16="http://schemas.microsoft.com/office/drawing/2014/main" id="{961DA240-078E-9C88-AF76-0BCA5C1F525E}"/>
              </a:ext>
            </a:extLst>
          </p:cNvPr>
          <p:cNvSpPr>
            <a:spLocks noGrp="1"/>
          </p:cNvSpPr>
          <p:nvPr>
            <p:ph idx="1"/>
          </p:nvPr>
        </p:nvSpPr>
        <p:spPr/>
        <p:txBody>
          <a:bodyPr/>
          <a:lstStyle/>
          <a:p>
            <a:r>
              <a:rPr lang="en-US" dirty="0"/>
              <a:t>SQLite is designed to be operated without a separate database management system (i.e. extra software) nor a database administrator</a:t>
            </a:r>
          </a:p>
          <a:p>
            <a:r>
              <a:rPr lang="en-US" dirty="0"/>
              <a:t>Requires less configuration than many other DB solutions</a:t>
            </a:r>
          </a:p>
          <a:p>
            <a:r>
              <a:rPr lang="en-US" dirty="0"/>
              <a:t>Stores DB on a single file</a:t>
            </a:r>
          </a:p>
          <a:p>
            <a:r>
              <a:rPr lang="en-US" dirty="0"/>
              <a:t>Unique approach to access control: access to file determines control (unlike other databases that integrate a separate access - username/password - infrastructure)</a:t>
            </a:r>
          </a:p>
        </p:txBody>
      </p:sp>
      <p:sp>
        <p:nvSpPr>
          <p:cNvPr id="4" name="TextBox 3">
            <a:extLst>
              <a:ext uri="{FF2B5EF4-FFF2-40B4-BE49-F238E27FC236}">
                <a16:creationId xmlns:a16="http://schemas.microsoft.com/office/drawing/2014/main" id="{058C4CE2-D538-7D60-CA59-4A9B7C4F72B6}"/>
              </a:ext>
            </a:extLst>
          </p:cNvPr>
          <p:cNvSpPr txBox="1"/>
          <p:nvPr/>
        </p:nvSpPr>
        <p:spPr>
          <a:xfrm>
            <a:off x="221974" y="6325862"/>
            <a:ext cx="11748052" cy="369332"/>
          </a:xfrm>
          <a:prstGeom prst="rect">
            <a:avLst/>
          </a:prstGeom>
          <a:noFill/>
        </p:spPr>
        <p:txBody>
          <a:bodyPr wrap="square" rtlCol="0">
            <a:spAutoFit/>
          </a:bodyPr>
          <a:lstStyle/>
          <a:p>
            <a:pPr algn="ctr"/>
            <a:r>
              <a:rPr lang="en-US" dirty="0"/>
              <a:t>Origins of SQLite: https://</a:t>
            </a:r>
            <a:r>
              <a:rPr lang="en-US" dirty="0" err="1"/>
              <a:t>thenewstack.io</a:t>
            </a:r>
            <a:r>
              <a:rPr lang="en-US" dirty="0"/>
              <a:t>/the-origin-story-of-sqlite-the-worlds-most-widely-used-database-software/</a:t>
            </a:r>
          </a:p>
        </p:txBody>
      </p:sp>
    </p:spTree>
    <p:extLst>
      <p:ext uri="{BB962C8B-B14F-4D97-AF65-F5344CB8AC3E}">
        <p14:creationId xmlns:p14="http://schemas.microsoft.com/office/powerpoint/2010/main" val="1772985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1DC5-77DA-D605-C683-867831805A54}"/>
              </a:ext>
            </a:extLst>
          </p:cNvPr>
          <p:cNvSpPr>
            <a:spLocks noGrp="1"/>
          </p:cNvSpPr>
          <p:nvPr>
            <p:ph type="title"/>
          </p:nvPr>
        </p:nvSpPr>
        <p:spPr/>
        <p:txBody>
          <a:bodyPr/>
          <a:lstStyle/>
          <a:p>
            <a:r>
              <a:rPr lang="en-US" dirty="0"/>
              <a:t>R SQL Translation</a:t>
            </a:r>
          </a:p>
        </p:txBody>
      </p:sp>
      <p:sp>
        <p:nvSpPr>
          <p:cNvPr id="3" name="Content Placeholder 2">
            <a:extLst>
              <a:ext uri="{FF2B5EF4-FFF2-40B4-BE49-F238E27FC236}">
                <a16:creationId xmlns:a16="http://schemas.microsoft.com/office/drawing/2014/main" id="{3D1281AA-A863-B279-C826-FEA01C80CEAE}"/>
              </a:ext>
            </a:extLst>
          </p:cNvPr>
          <p:cNvSpPr>
            <a:spLocks noGrp="1"/>
          </p:cNvSpPr>
          <p:nvPr>
            <p:ph idx="1"/>
          </p:nvPr>
        </p:nvSpPr>
        <p:spPr/>
        <p:txBody>
          <a:bodyPr/>
          <a:lstStyle/>
          <a:p>
            <a:r>
              <a:rPr lang="en-US" dirty="0"/>
              <a:t>Knowing SQL is not necessary for today’s workshop</a:t>
            </a:r>
          </a:p>
          <a:p>
            <a:r>
              <a:rPr lang="en-US" dirty="0"/>
              <a:t>R will handle the SQL for us</a:t>
            </a:r>
          </a:p>
          <a:p>
            <a:r>
              <a:rPr lang="en-US" dirty="0"/>
              <a:t>Learning SQL may be helpful for other applications</a:t>
            </a:r>
          </a:p>
          <a:p>
            <a:pPr marL="0" indent="0">
              <a:buNone/>
            </a:pPr>
            <a:endParaRPr lang="en-US" dirty="0"/>
          </a:p>
        </p:txBody>
      </p:sp>
    </p:spTree>
    <p:extLst>
      <p:ext uri="{BB962C8B-B14F-4D97-AF65-F5344CB8AC3E}">
        <p14:creationId xmlns:p14="http://schemas.microsoft.com/office/powerpoint/2010/main" val="3612010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Definitions and Terms</a:t>
            </a:r>
          </a:p>
        </p:txBody>
      </p:sp>
    </p:spTree>
    <p:extLst>
      <p:ext uri="{BB962C8B-B14F-4D97-AF65-F5344CB8AC3E}">
        <p14:creationId xmlns:p14="http://schemas.microsoft.com/office/powerpoint/2010/main" val="3262990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1DC5-77DA-D605-C683-867831805A5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3D1281AA-A863-B279-C826-FEA01C80CEAE}"/>
              </a:ext>
            </a:extLst>
          </p:cNvPr>
          <p:cNvSpPr>
            <a:spLocks noGrp="1"/>
          </p:cNvSpPr>
          <p:nvPr>
            <p:ph idx="1"/>
          </p:nvPr>
        </p:nvSpPr>
        <p:spPr/>
        <p:txBody>
          <a:bodyPr/>
          <a:lstStyle/>
          <a:p>
            <a:pPr marL="0" indent="0">
              <a:buNone/>
            </a:pPr>
            <a:r>
              <a:rPr lang="en-US" dirty="0"/>
              <a:t>Database Systems include the database (data) and database management systems (software for interaction with the database) </a:t>
            </a:r>
          </a:p>
          <a:p>
            <a:pPr marL="0" indent="0">
              <a:buNone/>
            </a:pPr>
            <a:r>
              <a:rPr lang="en-US" dirty="0"/>
              <a:t>Relational databases are the dominant database form and are composed of related tables (rows and columns)</a:t>
            </a:r>
          </a:p>
          <a:p>
            <a:pPr marL="0" indent="0">
              <a:buNone/>
            </a:pPr>
            <a:r>
              <a:rPr lang="en-US" dirty="0"/>
              <a:t>Fact tables carry the transactions and Dimension tables carry the descriptions.</a:t>
            </a:r>
          </a:p>
          <a:p>
            <a:pPr marL="0" indent="0">
              <a:buNone/>
            </a:pPr>
            <a:r>
              <a:rPr lang="en-US" dirty="0"/>
              <a:t>Structured Query Language (SQL) is the standard language for interacting with relational databases.  SQL statements are composed of clauses: SELECT, FROM, WHERE.</a:t>
            </a:r>
          </a:p>
          <a:p>
            <a:pPr marL="0" indent="0">
              <a:buNone/>
            </a:pPr>
            <a:r>
              <a:rPr lang="en-US" dirty="0"/>
              <a:t>Medical Information Mart for Intensive Care (MIMIC) is the relational database we will work with in today’s workshop.</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27516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2490698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B635D-151A-975D-5002-14A458ED63F4}"/>
              </a:ext>
            </a:extLst>
          </p:cNvPr>
          <p:cNvPicPr>
            <a:picLocks noChangeAspect="1"/>
          </p:cNvPicPr>
          <p:nvPr/>
        </p:nvPicPr>
        <p:blipFill>
          <a:blip r:embed="rId3"/>
          <a:stretch>
            <a:fillRect/>
          </a:stretch>
        </p:blipFill>
        <p:spPr>
          <a:xfrm>
            <a:off x="2209800" y="460574"/>
            <a:ext cx="7772400" cy="5936851"/>
          </a:xfrm>
          <a:prstGeom prst="rect">
            <a:avLst/>
          </a:prstGeom>
        </p:spPr>
      </p:pic>
      <p:sp>
        <p:nvSpPr>
          <p:cNvPr id="4" name="TextBox 3">
            <a:extLst>
              <a:ext uri="{FF2B5EF4-FFF2-40B4-BE49-F238E27FC236}">
                <a16:creationId xmlns:a16="http://schemas.microsoft.com/office/drawing/2014/main" id="{FA035644-B08A-E742-93DA-62D29027CF78}"/>
              </a:ext>
            </a:extLst>
          </p:cNvPr>
          <p:cNvSpPr txBox="1"/>
          <p:nvPr/>
        </p:nvSpPr>
        <p:spPr>
          <a:xfrm>
            <a:off x="6090458" y="6488668"/>
            <a:ext cx="6101542" cy="369332"/>
          </a:xfrm>
          <a:prstGeom prst="rect">
            <a:avLst/>
          </a:prstGeom>
          <a:noFill/>
        </p:spPr>
        <p:txBody>
          <a:bodyPr wrap="square">
            <a:spAutoFit/>
          </a:bodyPr>
          <a:lstStyle/>
          <a:p>
            <a:pPr algn="r"/>
            <a:r>
              <a:rPr lang="en-US" dirty="0"/>
              <a:t>https://</a:t>
            </a:r>
            <a:r>
              <a:rPr lang="en-US" dirty="0" err="1"/>
              <a:t>posit.co</a:t>
            </a:r>
            <a:r>
              <a:rPr lang="en-US" dirty="0"/>
              <a:t>/resources/</a:t>
            </a:r>
            <a:r>
              <a:rPr lang="en-US" dirty="0" err="1"/>
              <a:t>cheatsheets</a:t>
            </a:r>
            <a:r>
              <a:rPr lang="en-US" dirty="0"/>
              <a:t>/</a:t>
            </a:r>
          </a:p>
        </p:txBody>
      </p:sp>
    </p:spTree>
    <p:extLst>
      <p:ext uri="{BB962C8B-B14F-4D97-AF65-F5344CB8AC3E}">
        <p14:creationId xmlns:p14="http://schemas.microsoft.com/office/powerpoint/2010/main" val="2603869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
        <p:nvSpPr>
          <p:cNvPr id="9" name="TextBox 8">
            <a:extLst>
              <a:ext uri="{FF2B5EF4-FFF2-40B4-BE49-F238E27FC236}">
                <a16:creationId xmlns:a16="http://schemas.microsoft.com/office/drawing/2014/main" id="{B248C6C7-17CA-3841-4804-B4644C990E55}"/>
              </a:ext>
            </a:extLst>
          </p:cNvPr>
          <p:cNvSpPr txBox="1"/>
          <p:nvPr/>
        </p:nvSpPr>
        <p:spPr>
          <a:xfrm>
            <a:off x="6096000" y="6488668"/>
            <a:ext cx="6101542" cy="369332"/>
          </a:xfrm>
          <a:prstGeom prst="rect">
            <a:avLst/>
          </a:prstGeom>
          <a:noFill/>
        </p:spPr>
        <p:txBody>
          <a:bodyPr wrap="square">
            <a:spAutoFit/>
          </a:bodyPr>
          <a:lstStyle/>
          <a:p>
            <a:pPr algn="r"/>
            <a:r>
              <a:rPr lang="en-US" dirty="0"/>
              <a:t>https://</a:t>
            </a:r>
            <a:r>
              <a:rPr lang="en-US" dirty="0" err="1"/>
              <a:t>solutions.posit.co</a:t>
            </a:r>
            <a:r>
              <a:rPr lang="en-US" dirty="0"/>
              <a:t>/connections/</a:t>
            </a:r>
            <a:r>
              <a:rPr lang="en-US" dirty="0" err="1"/>
              <a:t>db</a:t>
            </a:r>
            <a:r>
              <a:rPr lang="en-US" dirty="0"/>
              <a:t>/databases/</a:t>
            </a:r>
          </a:p>
        </p:txBody>
      </p:sp>
    </p:spTree>
    <p:extLst>
      <p:ext uri="{BB962C8B-B14F-4D97-AF65-F5344CB8AC3E}">
        <p14:creationId xmlns:p14="http://schemas.microsoft.com/office/powerpoint/2010/main" val="318983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8CE9-95F3-E669-5A91-638E429D4C38}"/>
              </a:ext>
            </a:extLst>
          </p:cNvPr>
          <p:cNvSpPr>
            <a:spLocks noGrp="1"/>
          </p:cNvSpPr>
          <p:nvPr>
            <p:ph type="title"/>
          </p:nvPr>
        </p:nvSpPr>
        <p:spPr/>
        <p:txBody>
          <a:bodyPr/>
          <a:lstStyle/>
          <a:p>
            <a:r>
              <a:rPr lang="en-US" dirty="0"/>
              <a:t>What are Database Systems?</a:t>
            </a:r>
          </a:p>
        </p:txBody>
      </p:sp>
      <p:sp>
        <p:nvSpPr>
          <p:cNvPr id="3" name="Content Placeholder 2">
            <a:extLst>
              <a:ext uri="{FF2B5EF4-FFF2-40B4-BE49-F238E27FC236}">
                <a16:creationId xmlns:a16="http://schemas.microsoft.com/office/drawing/2014/main" id="{9EA98590-3050-0846-C616-024A8458194E}"/>
              </a:ext>
            </a:extLst>
          </p:cNvPr>
          <p:cNvSpPr>
            <a:spLocks noGrp="1"/>
          </p:cNvSpPr>
          <p:nvPr>
            <p:ph idx="1"/>
          </p:nvPr>
        </p:nvSpPr>
        <p:spPr/>
        <p:txBody>
          <a:bodyPr/>
          <a:lstStyle/>
          <a:p>
            <a:pPr algn="ctr"/>
            <a:endParaRPr lang="en-US" dirty="0"/>
          </a:p>
          <a:p>
            <a:pPr algn="ctr"/>
            <a:endParaRPr lang="en-US" dirty="0"/>
          </a:p>
          <a:p>
            <a:pPr algn="ctr"/>
            <a:r>
              <a:rPr lang="en-US" b="1" dirty="0"/>
              <a:t>Database</a:t>
            </a:r>
            <a:r>
              <a:rPr lang="en-US" dirty="0"/>
              <a:t>:  the data, often a series of related tables</a:t>
            </a:r>
          </a:p>
          <a:p>
            <a:pPr algn="ctr"/>
            <a:r>
              <a:rPr lang="en-US" dirty="0"/>
              <a:t>+</a:t>
            </a:r>
          </a:p>
          <a:p>
            <a:pPr algn="ctr"/>
            <a:r>
              <a:rPr lang="en-US" b="1" dirty="0"/>
              <a:t>Database Management System</a:t>
            </a:r>
            <a:r>
              <a:rPr lang="en-US" dirty="0"/>
              <a:t> (DBMS): the software for interacting with the database, including writing or extracting data </a:t>
            </a:r>
          </a:p>
          <a:p>
            <a:pPr marL="0" indent="0">
              <a:buNone/>
            </a:pPr>
            <a:endParaRPr lang="en-US" dirty="0"/>
          </a:p>
          <a:p>
            <a:endParaRPr lang="en-US" dirty="0"/>
          </a:p>
        </p:txBody>
      </p:sp>
    </p:spTree>
    <p:extLst>
      <p:ext uri="{BB962C8B-B14F-4D97-AF65-F5344CB8AC3E}">
        <p14:creationId xmlns:p14="http://schemas.microsoft.com/office/powerpoint/2010/main" val="310885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E6BF-40EB-1AE1-99AF-66928F40C8E6}"/>
              </a:ext>
            </a:extLst>
          </p:cNvPr>
          <p:cNvSpPr>
            <a:spLocks noGrp="1"/>
          </p:cNvSpPr>
          <p:nvPr>
            <p:ph type="title"/>
          </p:nvPr>
        </p:nvSpPr>
        <p:spPr/>
        <p:txBody>
          <a:bodyPr/>
          <a:lstStyle/>
          <a:p>
            <a:r>
              <a:rPr lang="en-US" dirty="0"/>
              <a:t>Database System Benefits</a:t>
            </a:r>
          </a:p>
        </p:txBody>
      </p:sp>
      <p:sp>
        <p:nvSpPr>
          <p:cNvPr id="3" name="Content Placeholder 2">
            <a:extLst>
              <a:ext uri="{FF2B5EF4-FFF2-40B4-BE49-F238E27FC236}">
                <a16:creationId xmlns:a16="http://schemas.microsoft.com/office/drawing/2014/main" id="{6CA19104-9A13-13D8-FE66-8014A7BE8C4E}"/>
              </a:ext>
            </a:extLst>
          </p:cNvPr>
          <p:cNvSpPr>
            <a:spLocks noGrp="1"/>
          </p:cNvSpPr>
          <p:nvPr>
            <p:ph idx="1"/>
          </p:nvPr>
        </p:nvSpPr>
        <p:spPr/>
        <p:txBody>
          <a:bodyPr/>
          <a:lstStyle/>
          <a:p>
            <a:r>
              <a:rPr lang="en-US" dirty="0"/>
              <a:t>Rules for maintaining data integrity</a:t>
            </a:r>
          </a:p>
          <a:p>
            <a:endParaRPr lang="en-US" dirty="0"/>
          </a:p>
          <a:p>
            <a:r>
              <a:rPr lang="en-US" dirty="0"/>
              <a:t>Administrative controls for data access</a:t>
            </a:r>
          </a:p>
          <a:p>
            <a:endParaRPr lang="en-US" dirty="0"/>
          </a:p>
          <a:p>
            <a:r>
              <a:rPr lang="en-US" dirty="0"/>
              <a:t>Capable of storing large amounts of data</a:t>
            </a:r>
          </a:p>
          <a:p>
            <a:endParaRPr lang="en-US" dirty="0"/>
          </a:p>
          <a:p>
            <a:r>
              <a:rPr lang="en-US" dirty="0"/>
              <a:t>Efficient data storage</a:t>
            </a:r>
          </a:p>
          <a:p>
            <a:endParaRPr lang="en-US" dirty="0"/>
          </a:p>
        </p:txBody>
      </p:sp>
      <p:pic>
        <p:nvPicPr>
          <p:cNvPr id="5" name="Graphic 4" descr="Database">
            <a:extLst>
              <a:ext uri="{FF2B5EF4-FFF2-40B4-BE49-F238E27FC236}">
                <a16:creationId xmlns:a16="http://schemas.microsoft.com/office/drawing/2014/main" id="{6D19B8F7-81C5-4DE3-2FE1-640318DBEC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7414" y="2132003"/>
            <a:ext cx="4020458" cy="4020458"/>
          </a:xfrm>
          <a:prstGeom prst="rect">
            <a:avLst/>
          </a:prstGeom>
        </p:spPr>
      </p:pic>
    </p:spTree>
    <p:extLst>
      <p:ext uri="{BB962C8B-B14F-4D97-AF65-F5344CB8AC3E}">
        <p14:creationId xmlns:p14="http://schemas.microsoft.com/office/powerpoint/2010/main" val="150678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983D-63FE-1A14-96ED-6AFEFBBF12D5}"/>
              </a:ext>
            </a:extLst>
          </p:cNvPr>
          <p:cNvSpPr>
            <a:spLocks noGrp="1"/>
          </p:cNvSpPr>
          <p:nvPr>
            <p:ph type="title"/>
          </p:nvPr>
        </p:nvSpPr>
        <p:spPr/>
        <p:txBody>
          <a:bodyPr/>
          <a:lstStyle/>
          <a:p>
            <a:r>
              <a:rPr lang="en-US" dirty="0"/>
              <a:t>Relational Databases</a:t>
            </a:r>
          </a:p>
        </p:txBody>
      </p:sp>
      <p:sp>
        <p:nvSpPr>
          <p:cNvPr id="3" name="Content Placeholder 2">
            <a:extLst>
              <a:ext uri="{FF2B5EF4-FFF2-40B4-BE49-F238E27FC236}">
                <a16:creationId xmlns:a16="http://schemas.microsoft.com/office/drawing/2014/main" id="{4F2B9292-C3CE-D417-FFA9-697701BA7972}"/>
              </a:ext>
            </a:extLst>
          </p:cNvPr>
          <p:cNvSpPr>
            <a:spLocks noGrp="1"/>
          </p:cNvSpPr>
          <p:nvPr>
            <p:ph idx="1"/>
          </p:nvPr>
        </p:nvSpPr>
        <p:spPr/>
        <p:txBody>
          <a:bodyPr/>
          <a:lstStyle/>
          <a:p>
            <a:r>
              <a:rPr lang="en-US" dirty="0"/>
              <a:t>Proposed by Edgar F. Codd at IBM in 1970</a:t>
            </a:r>
          </a:p>
          <a:p>
            <a:endParaRPr lang="en-US" dirty="0"/>
          </a:p>
          <a:p>
            <a:r>
              <a:rPr lang="en-US" dirty="0"/>
              <a:t>Dominant database model to this day</a:t>
            </a:r>
          </a:p>
          <a:p>
            <a:pPr marL="0" indent="0">
              <a:buNone/>
            </a:pPr>
            <a:endParaRPr lang="en-US" dirty="0"/>
          </a:p>
          <a:p>
            <a:r>
              <a:rPr lang="en-US" dirty="0"/>
              <a:t>Data organized into entities (tables) with records (rows) and attributes (columns)</a:t>
            </a:r>
          </a:p>
          <a:p>
            <a:r>
              <a:rPr lang="en-US" dirty="0"/>
              <a:t>Tables normalized to reduce redundancy of stored data</a:t>
            </a:r>
          </a:p>
          <a:p>
            <a:r>
              <a:rPr lang="en-US" dirty="0"/>
              <a:t>Tables linked to other tables by common keys (shared attributes)</a:t>
            </a:r>
          </a:p>
          <a:p>
            <a:endParaRPr lang="en-US" dirty="0"/>
          </a:p>
        </p:txBody>
      </p:sp>
      <p:pic>
        <p:nvPicPr>
          <p:cNvPr id="5" name="Graphic 4" descr="Table">
            <a:extLst>
              <a:ext uri="{FF2B5EF4-FFF2-40B4-BE49-F238E27FC236}">
                <a16:creationId xmlns:a16="http://schemas.microsoft.com/office/drawing/2014/main" id="{579307AB-110B-28BB-2B18-CA4E60160B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9901" y="283240"/>
            <a:ext cx="4018157" cy="4018157"/>
          </a:xfrm>
          <a:prstGeom prst="rect">
            <a:avLst/>
          </a:prstGeom>
        </p:spPr>
      </p:pic>
    </p:spTree>
    <p:extLst>
      <p:ext uri="{BB962C8B-B14F-4D97-AF65-F5344CB8AC3E}">
        <p14:creationId xmlns:p14="http://schemas.microsoft.com/office/powerpoint/2010/main" val="184168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F9AB-5325-11D3-BA3E-EFB8143CCF87}"/>
              </a:ext>
            </a:extLst>
          </p:cNvPr>
          <p:cNvSpPr>
            <a:spLocks noGrp="1"/>
          </p:cNvSpPr>
          <p:nvPr>
            <p:ph type="title"/>
          </p:nvPr>
        </p:nvSpPr>
        <p:spPr/>
        <p:txBody>
          <a:bodyPr/>
          <a:lstStyle/>
          <a:p>
            <a:r>
              <a:rPr lang="en-US" dirty="0"/>
              <a:t>Table Types</a:t>
            </a:r>
          </a:p>
        </p:txBody>
      </p:sp>
      <p:sp>
        <p:nvSpPr>
          <p:cNvPr id="6" name="Text Placeholder 5">
            <a:extLst>
              <a:ext uri="{FF2B5EF4-FFF2-40B4-BE49-F238E27FC236}">
                <a16:creationId xmlns:a16="http://schemas.microsoft.com/office/drawing/2014/main" id="{B73C17D4-1FE4-9CFD-3A54-7DD1EF386F71}"/>
              </a:ext>
            </a:extLst>
          </p:cNvPr>
          <p:cNvSpPr>
            <a:spLocks noGrp="1"/>
          </p:cNvSpPr>
          <p:nvPr>
            <p:ph type="body" idx="1"/>
          </p:nvPr>
        </p:nvSpPr>
        <p:spPr/>
        <p:txBody>
          <a:bodyPr/>
          <a:lstStyle/>
          <a:p>
            <a:r>
              <a:rPr lang="en-US" dirty="0"/>
              <a:t>Fact</a:t>
            </a:r>
          </a:p>
        </p:txBody>
      </p:sp>
      <p:sp>
        <p:nvSpPr>
          <p:cNvPr id="12" name="Content Placeholder 11">
            <a:extLst>
              <a:ext uri="{FF2B5EF4-FFF2-40B4-BE49-F238E27FC236}">
                <a16:creationId xmlns:a16="http://schemas.microsoft.com/office/drawing/2014/main" id="{F7999E3A-CC05-74EF-0140-2DB2844C5424}"/>
              </a:ext>
            </a:extLst>
          </p:cNvPr>
          <p:cNvSpPr>
            <a:spLocks noGrp="1"/>
          </p:cNvSpPr>
          <p:nvPr>
            <p:ph sz="half" idx="2"/>
          </p:nvPr>
        </p:nvSpPr>
        <p:spPr/>
        <p:txBody>
          <a:bodyPr/>
          <a:lstStyle/>
          <a:p>
            <a:r>
              <a:rPr lang="en-US" dirty="0"/>
              <a:t>Contains the transactional/run the business type data</a:t>
            </a:r>
          </a:p>
          <a:p>
            <a:r>
              <a:rPr lang="en-US" dirty="0"/>
              <a:t>Often the table of interest when performing analyses</a:t>
            </a:r>
          </a:p>
          <a:p>
            <a:r>
              <a:rPr lang="en-US" dirty="0"/>
              <a:t>May be longer</a:t>
            </a:r>
          </a:p>
          <a:p>
            <a:r>
              <a:rPr lang="en-US" dirty="0"/>
              <a:t>“How many tests did we run in 2024”</a:t>
            </a:r>
          </a:p>
          <a:p>
            <a:endParaRPr lang="en-US" dirty="0"/>
          </a:p>
        </p:txBody>
      </p:sp>
      <p:sp>
        <p:nvSpPr>
          <p:cNvPr id="8" name="Text Placeholder 7">
            <a:extLst>
              <a:ext uri="{FF2B5EF4-FFF2-40B4-BE49-F238E27FC236}">
                <a16:creationId xmlns:a16="http://schemas.microsoft.com/office/drawing/2014/main" id="{2041CBF6-0F04-C82A-3EDF-87F1F0189158}"/>
              </a:ext>
            </a:extLst>
          </p:cNvPr>
          <p:cNvSpPr>
            <a:spLocks noGrp="1"/>
          </p:cNvSpPr>
          <p:nvPr>
            <p:ph type="body" sz="quarter" idx="3"/>
          </p:nvPr>
        </p:nvSpPr>
        <p:spPr/>
        <p:txBody>
          <a:bodyPr/>
          <a:lstStyle/>
          <a:p>
            <a:r>
              <a:rPr lang="en-US" dirty="0"/>
              <a:t>Dimension</a:t>
            </a:r>
          </a:p>
        </p:txBody>
      </p:sp>
      <p:sp>
        <p:nvSpPr>
          <p:cNvPr id="13" name="Content Placeholder 12">
            <a:extLst>
              <a:ext uri="{FF2B5EF4-FFF2-40B4-BE49-F238E27FC236}">
                <a16:creationId xmlns:a16="http://schemas.microsoft.com/office/drawing/2014/main" id="{DDF1D6AC-FCB4-B7D7-DD50-AB089F9286F2}"/>
              </a:ext>
            </a:extLst>
          </p:cNvPr>
          <p:cNvSpPr>
            <a:spLocks noGrp="1"/>
          </p:cNvSpPr>
          <p:nvPr>
            <p:ph sz="quarter" idx="4"/>
          </p:nvPr>
        </p:nvSpPr>
        <p:spPr/>
        <p:txBody>
          <a:bodyPr/>
          <a:lstStyle/>
          <a:p>
            <a:r>
              <a:rPr lang="en-US" dirty="0"/>
              <a:t>Contains the descriptive data</a:t>
            </a:r>
          </a:p>
          <a:p>
            <a:r>
              <a:rPr lang="en-US" dirty="0"/>
              <a:t>Often required to decode data in fact tables</a:t>
            </a:r>
          </a:p>
          <a:p>
            <a:r>
              <a:rPr lang="en-US" dirty="0"/>
              <a:t>May be wider</a:t>
            </a:r>
          </a:p>
          <a:p>
            <a:r>
              <a:rPr lang="en-US" dirty="0"/>
              <a:t>“What are the tests available on the test menu”</a:t>
            </a:r>
          </a:p>
        </p:txBody>
      </p:sp>
      <p:sp>
        <p:nvSpPr>
          <p:cNvPr id="3" name="TextBox 2">
            <a:extLst>
              <a:ext uri="{FF2B5EF4-FFF2-40B4-BE49-F238E27FC236}">
                <a16:creationId xmlns:a16="http://schemas.microsoft.com/office/drawing/2014/main" id="{0B982E3E-EB02-437D-476E-3BABD63C232A}"/>
              </a:ext>
            </a:extLst>
          </p:cNvPr>
          <p:cNvSpPr txBox="1"/>
          <p:nvPr/>
        </p:nvSpPr>
        <p:spPr>
          <a:xfrm>
            <a:off x="1923143" y="5903452"/>
            <a:ext cx="8345714" cy="369332"/>
          </a:xfrm>
          <a:prstGeom prst="rect">
            <a:avLst/>
          </a:prstGeom>
          <a:noFill/>
        </p:spPr>
        <p:txBody>
          <a:bodyPr wrap="square" rtlCol="0">
            <a:spAutoFit/>
          </a:bodyPr>
          <a:lstStyle/>
          <a:p>
            <a:r>
              <a:rPr lang="en-US" dirty="0"/>
              <a:t>HINT:  If each row needs a time stamp to be meaningful, it is probably a fact table.  </a:t>
            </a:r>
          </a:p>
        </p:txBody>
      </p:sp>
    </p:spTree>
    <p:extLst>
      <p:ext uri="{BB962C8B-B14F-4D97-AF65-F5344CB8AC3E}">
        <p14:creationId xmlns:p14="http://schemas.microsoft.com/office/powerpoint/2010/main" val="2895155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D0AE-6C46-F4C9-1AD3-DBBE8788D6A1}"/>
              </a:ext>
            </a:extLst>
          </p:cNvPr>
          <p:cNvSpPr>
            <a:spLocks noGrp="1"/>
          </p:cNvSpPr>
          <p:nvPr>
            <p:ph type="title"/>
          </p:nvPr>
        </p:nvSpPr>
        <p:spPr/>
        <p:txBody>
          <a:bodyPr/>
          <a:lstStyle/>
          <a:p>
            <a:r>
              <a:rPr lang="en-US" dirty="0"/>
              <a:t>Tables Can Be Joined to Bring Facts and Dimensions Together</a:t>
            </a:r>
          </a:p>
        </p:txBody>
      </p:sp>
      <p:pic>
        <p:nvPicPr>
          <p:cNvPr id="5" name="Picture 4">
            <a:extLst>
              <a:ext uri="{FF2B5EF4-FFF2-40B4-BE49-F238E27FC236}">
                <a16:creationId xmlns:a16="http://schemas.microsoft.com/office/drawing/2014/main" id="{1081068E-F6A4-82F5-057A-C4411421B5DB}"/>
              </a:ext>
            </a:extLst>
          </p:cNvPr>
          <p:cNvPicPr>
            <a:picLocks noChangeAspect="1"/>
          </p:cNvPicPr>
          <p:nvPr/>
        </p:nvPicPr>
        <p:blipFill>
          <a:blip r:embed="rId3"/>
          <a:stretch>
            <a:fillRect/>
          </a:stretch>
        </p:blipFill>
        <p:spPr>
          <a:xfrm>
            <a:off x="1024128" y="2381250"/>
            <a:ext cx="3454400" cy="2095500"/>
          </a:xfrm>
          <a:prstGeom prst="rect">
            <a:avLst/>
          </a:prstGeom>
        </p:spPr>
      </p:pic>
      <p:pic>
        <p:nvPicPr>
          <p:cNvPr id="7" name="Picture 6">
            <a:extLst>
              <a:ext uri="{FF2B5EF4-FFF2-40B4-BE49-F238E27FC236}">
                <a16:creationId xmlns:a16="http://schemas.microsoft.com/office/drawing/2014/main" id="{1DD79D6D-8CC5-5D03-2364-C6739F94EEFB}"/>
              </a:ext>
            </a:extLst>
          </p:cNvPr>
          <p:cNvPicPr>
            <a:picLocks noChangeAspect="1"/>
          </p:cNvPicPr>
          <p:nvPr/>
        </p:nvPicPr>
        <p:blipFill>
          <a:blip r:embed="rId4"/>
          <a:stretch>
            <a:fillRect/>
          </a:stretch>
        </p:blipFill>
        <p:spPr>
          <a:xfrm>
            <a:off x="8544016" y="2698587"/>
            <a:ext cx="3454400" cy="1600200"/>
          </a:xfrm>
          <a:prstGeom prst="rect">
            <a:avLst/>
          </a:prstGeom>
        </p:spPr>
      </p:pic>
      <p:pic>
        <p:nvPicPr>
          <p:cNvPr id="11" name="Picture 10">
            <a:extLst>
              <a:ext uri="{FF2B5EF4-FFF2-40B4-BE49-F238E27FC236}">
                <a16:creationId xmlns:a16="http://schemas.microsoft.com/office/drawing/2014/main" id="{1405C27C-3EBF-3D13-FFF6-5DB29C73217E}"/>
              </a:ext>
            </a:extLst>
          </p:cNvPr>
          <p:cNvPicPr>
            <a:picLocks noChangeAspect="1"/>
          </p:cNvPicPr>
          <p:nvPr/>
        </p:nvPicPr>
        <p:blipFill>
          <a:blip r:embed="rId5"/>
          <a:stretch>
            <a:fillRect/>
          </a:stretch>
        </p:blipFill>
        <p:spPr>
          <a:xfrm>
            <a:off x="4784072" y="1925573"/>
            <a:ext cx="3454400" cy="4610100"/>
          </a:xfrm>
          <a:prstGeom prst="rect">
            <a:avLst/>
          </a:prstGeom>
        </p:spPr>
      </p:pic>
      <p:cxnSp>
        <p:nvCxnSpPr>
          <p:cNvPr id="13" name="Straight Connector 12">
            <a:extLst>
              <a:ext uri="{FF2B5EF4-FFF2-40B4-BE49-F238E27FC236}">
                <a16:creationId xmlns:a16="http://schemas.microsoft.com/office/drawing/2014/main" id="{AF7522D0-A2DC-2DC2-1A73-B78B534086E8}"/>
              </a:ext>
            </a:extLst>
          </p:cNvPr>
          <p:cNvCxnSpPr>
            <a:cxnSpLocks/>
          </p:cNvCxnSpPr>
          <p:nvPr/>
        </p:nvCxnSpPr>
        <p:spPr>
          <a:xfrm flipV="1">
            <a:off x="3437079" y="2899825"/>
            <a:ext cx="1529542" cy="146996"/>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EAC714-58C9-73DC-4FC5-D27F78AB616B}"/>
              </a:ext>
            </a:extLst>
          </p:cNvPr>
          <p:cNvCxnSpPr>
            <a:cxnSpLocks/>
          </p:cNvCxnSpPr>
          <p:nvPr/>
        </p:nvCxnSpPr>
        <p:spPr>
          <a:xfrm flipV="1">
            <a:off x="7253180" y="3425189"/>
            <a:ext cx="1529542" cy="146996"/>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175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4533207" y="3094609"/>
            <a:ext cx="3125585" cy="3178175"/>
          </a:xfrm>
        </p:spPr>
        <p:txBody>
          <a:bodyPr>
            <a:noAutofit/>
          </a:bodyPr>
          <a:lstStyle/>
          <a:p>
            <a:pPr marL="0" indent="0" algn="ctr">
              <a:buNone/>
            </a:pPr>
            <a:r>
              <a:rPr lang="en-US" sz="2800" dirty="0"/>
              <a:t>Which key would allow these tables </a:t>
            </a:r>
            <a:br>
              <a:rPr lang="en-US" sz="2800" dirty="0"/>
            </a:br>
            <a:r>
              <a:rPr lang="en-US" sz="2800" dirty="0"/>
              <a:t>to be joined?</a:t>
            </a:r>
          </a:p>
        </p:txBody>
      </p:sp>
      <p:pic>
        <p:nvPicPr>
          <p:cNvPr id="7" name="Picture 6">
            <a:extLst>
              <a:ext uri="{FF2B5EF4-FFF2-40B4-BE49-F238E27FC236}">
                <a16:creationId xmlns:a16="http://schemas.microsoft.com/office/drawing/2014/main" id="{348D1360-194E-2B07-DD45-1ED88FFA6651}"/>
              </a:ext>
            </a:extLst>
          </p:cNvPr>
          <p:cNvPicPr>
            <a:picLocks noChangeAspect="1"/>
          </p:cNvPicPr>
          <p:nvPr/>
        </p:nvPicPr>
        <p:blipFill>
          <a:blip r:embed="rId3"/>
          <a:stretch>
            <a:fillRect/>
          </a:stretch>
        </p:blipFill>
        <p:spPr>
          <a:xfrm>
            <a:off x="473823" y="520989"/>
            <a:ext cx="3454400" cy="6146800"/>
          </a:xfrm>
          <a:prstGeom prst="rect">
            <a:avLst/>
          </a:prstGeom>
        </p:spPr>
      </p:pic>
      <p:cxnSp>
        <p:nvCxnSpPr>
          <p:cNvPr id="8" name="Straight Connector 7">
            <a:extLst>
              <a:ext uri="{FF2B5EF4-FFF2-40B4-BE49-F238E27FC236}">
                <a16:creationId xmlns:a16="http://schemas.microsoft.com/office/drawing/2014/main" id="{34A44E93-5B54-B926-DBBD-5DD3C714DDBD}"/>
              </a:ext>
            </a:extLst>
          </p:cNvPr>
          <p:cNvCxnSpPr>
            <a:cxnSpLocks/>
          </p:cNvCxnSpPr>
          <p:nvPr/>
        </p:nvCxnSpPr>
        <p:spPr>
          <a:xfrm>
            <a:off x="4094477" y="3641725"/>
            <a:ext cx="604984"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8652CBC-0BFB-C04B-63F3-97D82CEEB690}"/>
              </a:ext>
            </a:extLst>
          </p:cNvPr>
          <p:cNvCxnSpPr>
            <a:cxnSpLocks/>
          </p:cNvCxnSpPr>
          <p:nvPr/>
        </p:nvCxnSpPr>
        <p:spPr>
          <a:xfrm>
            <a:off x="7489304" y="3642475"/>
            <a:ext cx="604984" cy="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0919EEB-B992-E53D-6D41-E87F005B7699}"/>
              </a:ext>
            </a:extLst>
          </p:cNvPr>
          <p:cNvPicPr>
            <a:picLocks noChangeAspect="1"/>
          </p:cNvPicPr>
          <p:nvPr/>
        </p:nvPicPr>
        <p:blipFill>
          <a:blip r:embed="rId4"/>
          <a:stretch>
            <a:fillRect/>
          </a:stretch>
        </p:blipFill>
        <p:spPr>
          <a:xfrm>
            <a:off x="8263776" y="2677669"/>
            <a:ext cx="3454400" cy="2095500"/>
          </a:xfrm>
          <a:prstGeom prst="rect">
            <a:avLst/>
          </a:prstGeom>
        </p:spPr>
      </p:pic>
    </p:spTree>
    <p:extLst>
      <p:ext uri="{BB962C8B-B14F-4D97-AF65-F5344CB8AC3E}">
        <p14:creationId xmlns:p14="http://schemas.microsoft.com/office/powerpoint/2010/main" val="10672217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47076</TotalTime>
  <Words>3278</Words>
  <Application>Microsoft Macintosh PowerPoint</Application>
  <PresentationFormat>Widescreen</PresentationFormat>
  <Paragraphs>366</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Monaco</vt:lpstr>
      <vt:lpstr>Tw Cen MT</vt:lpstr>
      <vt:lpstr>Tw Cen MT Condensed</vt:lpstr>
      <vt:lpstr>Wingdings 3</vt:lpstr>
      <vt:lpstr>Integral</vt:lpstr>
      <vt:lpstr>Database Concepts Demystified</vt:lpstr>
      <vt:lpstr>Goals and Objectives</vt:lpstr>
      <vt:lpstr>Definitions and Terms</vt:lpstr>
      <vt:lpstr>What are Database Systems?</vt:lpstr>
      <vt:lpstr>Database System Benefits</vt:lpstr>
      <vt:lpstr>Relational Databases</vt:lpstr>
      <vt:lpstr>Table Types</vt:lpstr>
      <vt:lpstr>Tables Can Be Joined to Bring Facts and Dimensions Together</vt:lpstr>
      <vt:lpstr>Your Turn #1</vt:lpstr>
      <vt:lpstr>Logging Into the R Environment</vt:lpstr>
      <vt:lpstr>RStudio:  On the Web and In Your Home</vt:lpstr>
      <vt:lpstr>Your Turn #2</vt:lpstr>
      <vt:lpstr>PowerPoint Presentation</vt:lpstr>
      <vt:lpstr>RStudio Terms and Workflow Reminders</vt:lpstr>
      <vt:lpstr>RStudio Terms and Workflow Reminders</vt:lpstr>
      <vt:lpstr>RStudio Terms and Workflow Reminders</vt:lpstr>
      <vt:lpstr>Your Turn #3</vt:lpstr>
      <vt:lpstr>Orienting to the Data</vt:lpstr>
      <vt:lpstr>MIMIC Database</vt:lpstr>
      <vt:lpstr>Lab Events Table (labevents)</vt:lpstr>
      <vt:lpstr>Lab Events Table (labevents) - continued</vt:lpstr>
      <vt:lpstr>Lab Items (d_labitems)</vt:lpstr>
      <vt:lpstr>Patients (patients)</vt:lpstr>
      <vt:lpstr>Diagnoses (diagnoses_icd)</vt:lpstr>
      <vt:lpstr>Your Turn #3</vt:lpstr>
      <vt:lpstr>Querying Databases</vt:lpstr>
      <vt:lpstr>Structured Query Language (SQL)</vt:lpstr>
      <vt:lpstr>The Lightweight Choice: SQLITE</vt:lpstr>
      <vt:lpstr>R SQL Translation</vt:lpstr>
      <vt:lpstr>Recap</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736</cp:revision>
  <cp:lastPrinted>2019-02-19T22:36:37Z</cp:lastPrinted>
  <dcterms:created xsi:type="dcterms:W3CDTF">2018-02-01T22:00:01Z</dcterms:created>
  <dcterms:modified xsi:type="dcterms:W3CDTF">2024-05-20T16:18:38Z</dcterms:modified>
</cp:coreProperties>
</file>